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3.xml" ContentType="application/vnd.openxmlformats-officedocument.presentationml.comments+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4.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81" r:id="rId3"/>
    <p:sldId id="356" r:id="rId4"/>
    <p:sldId id="257" r:id="rId5"/>
    <p:sldId id="357" r:id="rId6"/>
    <p:sldId id="377" r:id="rId7"/>
    <p:sldId id="361" r:id="rId8"/>
    <p:sldId id="362" r:id="rId9"/>
    <p:sldId id="358" r:id="rId10"/>
    <p:sldId id="363" r:id="rId11"/>
    <p:sldId id="359" r:id="rId12"/>
    <p:sldId id="342" r:id="rId13"/>
    <p:sldId id="341" r:id="rId14"/>
    <p:sldId id="365" r:id="rId15"/>
    <p:sldId id="259" r:id="rId16"/>
    <p:sldId id="258" r:id="rId17"/>
    <p:sldId id="368" r:id="rId18"/>
    <p:sldId id="367" r:id="rId19"/>
    <p:sldId id="366" r:id="rId20"/>
    <p:sldId id="263" r:id="rId21"/>
    <p:sldId id="369" r:id="rId22"/>
    <p:sldId id="370" r:id="rId23"/>
    <p:sldId id="371" r:id="rId24"/>
    <p:sldId id="372" r:id="rId25"/>
    <p:sldId id="373" r:id="rId26"/>
    <p:sldId id="374" r:id="rId27"/>
    <p:sldId id="375" r:id="rId28"/>
    <p:sldId id="376" r:id="rId29"/>
    <p:sldId id="364" r:id="rId30"/>
    <p:sldId id="378" r:id="rId31"/>
    <p:sldId id="360" r:id="rId32"/>
    <p:sldId id="318" r:id="rId33"/>
    <p:sldId id="379" r:id="rId3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253E9C-78A0-4C3A-BA37-105AD46C480A}" v="8" dt="2021-07-07T22:41:02.0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4" autoAdjust="0"/>
    <p:restoredTop sz="92895" autoAdjust="0"/>
  </p:normalViewPr>
  <p:slideViewPr>
    <p:cSldViewPr>
      <p:cViewPr varScale="1">
        <p:scale>
          <a:sx n="90" d="100"/>
          <a:sy n="90" d="100"/>
        </p:scale>
        <p:origin x="118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39092505523142"/>
          <c:y val="0.10706819029236944"/>
          <c:w val="0.52540474706848694"/>
          <c:h val="0.8137187726186037"/>
        </c:manualLayout>
      </c:layout>
      <c:doughnutChart>
        <c:varyColors val="1"/>
        <c:ser>
          <c:idx val="0"/>
          <c:order val="0"/>
          <c:tx>
            <c:strRef>
              <c:f>Sheet1!$B$1</c:f>
              <c:strCache>
                <c:ptCount val="1"/>
                <c:pt idx="0">
                  <c:v>Summary</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6F9-4AA6-8BE3-30AD64F7C07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6F9-4AA6-8BE3-30AD64F7C07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6F9-4AA6-8BE3-30AD64F7C07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F6F9-4AA6-8BE3-30AD64F7C077}"/>
              </c:ext>
            </c:extLst>
          </c:dPt>
          <c:dLbls>
            <c:dLbl>
              <c:idx val="0"/>
              <c:layout>
                <c:manualLayout>
                  <c:x val="0.26258992805755393"/>
                  <c:y val="-0.1011815410260347"/>
                </c:manualLayout>
              </c:layout>
              <c:tx>
                <c:rich>
                  <a:bodyPr/>
                  <a:lstStyle/>
                  <a:p>
                    <a:r>
                      <a:rPr lang="en-US" baseline="0" dirty="0"/>
                      <a:t>2021 Basket and Signage Installation
</a:t>
                    </a:r>
                    <a:fld id="{20DB0B65-94DF-4AEE-B333-CEF6EE7DBED1}" type="PERCENTAGE">
                      <a:rPr lang="en-US" baseline="0"/>
                      <a:pPr/>
                      <a:t>[PERCENTAGE]</a:t>
                    </a:fld>
                    <a:endParaRPr lang="en-US" baseline="0" dirty="0"/>
                  </a:p>
                </c:rich>
              </c:tx>
              <c:showLegendKey val="0"/>
              <c:showVal val="0"/>
              <c:showCatName val="1"/>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F6F9-4AA6-8BE3-30AD64F7C077}"/>
                </c:ext>
              </c:extLst>
            </c:dLbl>
            <c:dLbl>
              <c:idx val="1"/>
              <c:layout>
                <c:manualLayout>
                  <c:x val="0.15869914804353472"/>
                  <c:y val="9.2134130603114511E-2"/>
                </c:manualLayout>
              </c:layout>
              <c:tx>
                <c:rich>
                  <a:bodyPr/>
                  <a:lstStyle/>
                  <a:p>
                    <a:r>
                      <a:rPr lang="en-US" dirty="0"/>
                      <a:t>2022 Tee Pad Installation</a:t>
                    </a:r>
                    <a:r>
                      <a:rPr lang="en-US" baseline="0" dirty="0"/>
                      <a:t>
</a:t>
                    </a:r>
                    <a:fld id="{399E526E-38E7-4A38-94D8-3A02E8350579}" type="PERCENTAGE">
                      <a:rPr lang="en-US" baseline="0"/>
                      <a:pPr/>
                      <a:t>[PERCENTAGE]</a:t>
                    </a:fld>
                    <a:endParaRPr lang="en-US" baseline="0" dirty="0"/>
                  </a:p>
                </c:rich>
              </c:tx>
              <c:showLegendKey val="0"/>
              <c:showVal val="0"/>
              <c:showCatName val="1"/>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F6F9-4AA6-8BE3-30AD64F7C077}"/>
                </c:ext>
              </c:extLst>
            </c:dLbl>
            <c:dLbl>
              <c:idx val="2"/>
              <c:layout>
                <c:manualLayout>
                  <c:x val="-0.10113018239986889"/>
                  <c:y val="0.19521127290716669"/>
                </c:manualLayout>
              </c:layout>
              <c:tx>
                <c:rich>
                  <a:bodyPr rot="0" spcFirstLastPara="1" vertOverflow="clip" horzOverflow="clip"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r>
                      <a:rPr lang="en-US" baseline="0" dirty="0"/>
                      <a:t>Signage
</a:t>
                    </a:r>
                    <a:fld id="{A02DE08A-FD64-41F7-9B75-4512E3AA01C3}" type="PERCENTAGE">
                      <a:rPr lang="en-US" baseline="0" smtClean="0"/>
                      <a:pPr>
                        <a:defRPr/>
                      </a:pPr>
                      <a:t>[PERCENTAGE]</a:t>
                    </a:fld>
                    <a:endParaRPr lang="en-US" baseline="0" dirty="0"/>
                  </a:p>
                </c:rich>
              </c:tx>
              <c:numFmt formatCode="General" sourceLinked="0"/>
              <c:spPr>
                <a:pattFill prst="pct75">
                  <a:fgClr>
                    <a:srgbClr val="000000">
                      <a:lumMod val="75000"/>
                      <a:lumOff val="25000"/>
                    </a:srgbClr>
                  </a:fgClr>
                  <a:bgClr>
                    <a:srgbClr val="000000">
                      <a:lumMod val="65000"/>
                      <a:lumOff val="35000"/>
                    </a:srgb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15:layout>
                    <c:manualLayout>
                      <c:w val="0.20701254744236108"/>
                      <c:h val="0.20392757660167132"/>
                    </c:manualLayout>
                  </c15:layout>
                  <c15:dlblFieldTable/>
                  <c15:showDataLabelsRange val="1"/>
                </c:ext>
                <c:ext xmlns:c16="http://schemas.microsoft.com/office/drawing/2014/chart" uri="{C3380CC4-5D6E-409C-BE32-E72D297353CC}">
                  <c16:uniqueId val="{00000005-F6F9-4AA6-8BE3-30AD64F7C077}"/>
                </c:ext>
              </c:extLst>
            </c:dLbl>
            <c:dLbl>
              <c:idx val="3"/>
              <c:layout>
                <c:manualLayout>
                  <c:x val="-0.12092280461819704"/>
                  <c:y val="-0.1837410199604233"/>
                </c:manualLayout>
              </c:layout>
              <c:tx>
                <c:rich>
                  <a:bodyPr/>
                  <a:lstStyle/>
                  <a:p>
                    <a:r>
                      <a:rPr lang="en-US" baseline="0" dirty="0"/>
                      <a:t>Baskets Cost
</a:t>
                    </a:r>
                    <a:fld id="{3B18672E-4C38-41E4-8212-893C55FDA81F}" type="PERCENTAGE">
                      <a:rPr lang="en-US" baseline="0" dirty="0"/>
                      <a:pPr/>
                      <a:t>[PERCENTAGE]</a:t>
                    </a:fld>
                    <a:endParaRPr lang="en-US" baseline="0" dirty="0"/>
                  </a:p>
                </c:rich>
              </c:tx>
              <c:showLegendKey val="0"/>
              <c:showVal val="0"/>
              <c:showCatName val="1"/>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F6F9-4AA6-8BE3-30AD64F7C077}"/>
                </c:ext>
              </c:extLst>
            </c:dLbl>
            <c:numFmt formatCode="General" sourceLinked="0"/>
            <c:spPr>
              <a:pattFill prst="pct75">
                <a:fgClr>
                  <a:srgbClr val="000000">
                    <a:lumMod val="75000"/>
                    <a:lumOff val="25000"/>
                  </a:srgbClr>
                </a:fgClr>
                <a:bgClr>
                  <a:srgbClr val="000000">
                    <a:lumMod val="65000"/>
                    <a:lumOff val="35000"/>
                  </a:srgb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15:showDataLabelsRange val="1"/>
              </c:ext>
            </c:extLst>
          </c:dLbls>
          <c:cat>
            <c:strRef>
              <c:f>Sheet1!$A$2:$A$5</c:f>
              <c:strCache>
                <c:ptCount val="4"/>
                <c:pt idx="0">
                  <c:v>2021 Basket and Signage</c:v>
                </c:pt>
                <c:pt idx="1">
                  <c:v>2022 Tee Pad Install</c:v>
                </c:pt>
                <c:pt idx="2">
                  <c:v>Signage</c:v>
                </c:pt>
                <c:pt idx="3">
                  <c:v>Basket Cost</c:v>
                </c:pt>
              </c:strCache>
            </c:strRef>
          </c:cat>
          <c:val>
            <c:numRef>
              <c:f>Sheet1!$B$2:$B$5</c:f>
              <c:numCache>
                <c:formatCode>General</c:formatCode>
                <c:ptCount val="4"/>
                <c:pt idx="0">
                  <c:v>8000</c:v>
                </c:pt>
                <c:pt idx="1">
                  <c:v>9000</c:v>
                </c:pt>
                <c:pt idx="2">
                  <c:v>4000</c:v>
                </c:pt>
                <c:pt idx="3">
                  <c:v>6500</c:v>
                </c:pt>
              </c:numCache>
            </c:numRef>
          </c:val>
          <c:extLst>
            <c:ext xmlns:c15="http://schemas.microsoft.com/office/drawing/2012/chart" uri="{02D57815-91ED-43cb-92C2-25804820EDAC}">
              <c15:datalabelsRange>
                <c15:f>Sheet1!$B$2:$B$5</c15:f>
                <c15:dlblRangeCache>
                  <c:ptCount val="4"/>
                  <c:pt idx="0">
                    <c:v>8000</c:v>
                  </c:pt>
                  <c:pt idx="1">
                    <c:v>9000</c:v>
                  </c:pt>
                  <c:pt idx="2">
                    <c:v>4000</c:v>
                  </c:pt>
                  <c:pt idx="3">
                    <c:v>6500</c:v>
                  </c:pt>
                </c15:dlblRangeCache>
              </c15:datalabelsRange>
            </c:ext>
            <c:ext xmlns:c16="http://schemas.microsoft.com/office/drawing/2014/chart" uri="{C3380CC4-5D6E-409C-BE32-E72D297353CC}">
              <c16:uniqueId val="{00000000-7148-4AF4-9209-C36E3E493A86}"/>
            </c:ext>
          </c:extLst>
        </c:ser>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06-06T20:38:04.553" idx="1">
    <p:pos x="6546" y="173"/>
    <p:text>Replace with a nicer picture</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6-06T20:38:18.037" idx="2">
    <p:pos x="5300" y="1321"/>
    <p:text>Add some picture</p:text>
    <p:extLst>
      <p:ext uri="{C676402C-5697-4E1C-873F-D02D1690AC5C}">
        <p15:threadingInfo xmlns:p15="http://schemas.microsoft.com/office/powerpoint/2012/main" timeZoneBias="3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6-06T20:38:35.086" idx="4">
    <p:pos x="10" y="10"/>
    <p:text>confirm timeline</p:text>
    <p:extLst>
      <p:ext uri="{C676402C-5697-4E1C-873F-D02D1690AC5C}">
        <p15:threadingInfo xmlns:p15="http://schemas.microsoft.com/office/powerpoint/2012/main" timeZoneBias="3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06-06T20:38:28.211" idx="3">
    <p:pos x="6243" y="1100"/>
    <p:text>Get some real costs here</p:text>
    <p:extLst>
      <p:ext uri="{C676402C-5697-4E1C-873F-D02D1690AC5C}">
        <p15:threadingInfo xmlns:p15="http://schemas.microsoft.com/office/powerpoint/2012/main" timeZoneBias="36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564E9C-DC4B-4FCA-A45C-7A2A68ABF190}" type="doc">
      <dgm:prSet loTypeId="urn:microsoft.com/office/officeart/2018/5/layout/IconCircleLabelList" loCatId="icon" qsTypeId="urn:microsoft.com/office/officeart/2005/8/quickstyle/simple1" qsCatId="simple" csTypeId="urn:microsoft.com/office/officeart/2018/5/colors/Iconchunking_neutralicon_colorful5" csCatId="colorful" phldr="1"/>
      <dgm:spPr/>
      <dgm:t>
        <a:bodyPr/>
        <a:lstStyle/>
        <a:p>
          <a:endParaRPr lang="en-US"/>
        </a:p>
      </dgm:t>
    </dgm:pt>
    <dgm:pt modelId="{0C85100E-26AF-40B3-97DF-19C4EC3CCEC0}">
      <dgm:prSet/>
      <dgm:spPr/>
      <dgm:t>
        <a:bodyPr/>
        <a:lstStyle/>
        <a:p>
          <a:pPr>
            <a:lnSpc>
              <a:spcPct val="100000"/>
            </a:lnSpc>
            <a:defRPr cap="all"/>
          </a:pPr>
          <a:r>
            <a:rPr lang="en-ZA" cap="none" dirty="0"/>
            <a:t>Unique layout with slopes</a:t>
          </a:r>
          <a:endParaRPr lang="en-US" cap="none" dirty="0"/>
        </a:p>
      </dgm:t>
    </dgm:pt>
    <dgm:pt modelId="{83E371DD-FB17-4628-859D-A2979B7D3099}" type="parTrans" cxnId="{FD66337D-8FE8-48E6-BE0F-CFD328BEE42E}">
      <dgm:prSet/>
      <dgm:spPr/>
      <dgm:t>
        <a:bodyPr/>
        <a:lstStyle/>
        <a:p>
          <a:endParaRPr lang="en-US" sz="1800"/>
        </a:p>
      </dgm:t>
    </dgm:pt>
    <dgm:pt modelId="{8A672CE1-4528-44AE-9157-DA340C2CD5DB}" type="sibTrans" cxnId="{FD66337D-8FE8-48E6-BE0F-CFD328BEE42E}">
      <dgm:prSet/>
      <dgm:spPr/>
      <dgm:t>
        <a:bodyPr/>
        <a:lstStyle/>
        <a:p>
          <a:endParaRPr lang="en-US"/>
        </a:p>
      </dgm:t>
    </dgm:pt>
    <dgm:pt modelId="{69653324-E1E3-437C-A9D5-28B1353F645A}">
      <dgm:prSet/>
      <dgm:spPr/>
      <dgm:t>
        <a:bodyPr/>
        <a:lstStyle/>
        <a:p>
          <a:pPr>
            <a:lnSpc>
              <a:spcPct val="100000"/>
            </a:lnSpc>
            <a:defRPr cap="all"/>
          </a:pPr>
          <a:r>
            <a:rPr lang="en-ZA" cap="none" dirty="0"/>
            <a:t>Local, Community  Access</a:t>
          </a:r>
          <a:endParaRPr lang="en-US" cap="none" dirty="0"/>
        </a:p>
      </dgm:t>
    </dgm:pt>
    <dgm:pt modelId="{F0466364-A484-4F50-8E01-C00666AA6B96}" type="parTrans" cxnId="{25667268-FED2-4149-B353-F16FED2D1A5A}">
      <dgm:prSet/>
      <dgm:spPr/>
      <dgm:t>
        <a:bodyPr/>
        <a:lstStyle/>
        <a:p>
          <a:endParaRPr lang="en-US" sz="1800"/>
        </a:p>
      </dgm:t>
    </dgm:pt>
    <dgm:pt modelId="{6F20977E-D589-4920-96AA-44AAF9391C6A}" type="sibTrans" cxnId="{25667268-FED2-4149-B353-F16FED2D1A5A}">
      <dgm:prSet/>
      <dgm:spPr/>
      <dgm:t>
        <a:bodyPr/>
        <a:lstStyle/>
        <a:p>
          <a:endParaRPr lang="en-US"/>
        </a:p>
      </dgm:t>
    </dgm:pt>
    <dgm:pt modelId="{7F8797D3-295D-45B0-9E28-F7696E313AE3}">
      <dgm:prSet/>
      <dgm:spPr/>
      <dgm:t>
        <a:bodyPr/>
        <a:lstStyle/>
        <a:p>
          <a:pPr>
            <a:lnSpc>
              <a:spcPct val="100000"/>
            </a:lnSpc>
            <a:defRPr cap="all"/>
          </a:pPr>
          <a:r>
            <a:rPr lang="en-ZA" cap="none" dirty="0"/>
            <a:t>Beautiful Scenery</a:t>
          </a:r>
          <a:endParaRPr lang="en-US" cap="none" dirty="0"/>
        </a:p>
      </dgm:t>
    </dgm:pt>
    <dgm:pt modelId="{2A0378C1-9628-41C6-B719-DFD7DD7C2513}" type="parTrans" cxnId="{B9DB5BF3-D3B4-4EF2-9219-9820EFCDD141}">
      <dgm:prSet/>
      <dgm:spPr/>
      <dgm:t>
        <a:bodyPr/>
        <a:lstStyle/>
        <a:p>
          <a:endParaRPr lang="en-US" sz="1800"/>
        </a:p>
      </dgm:t>
    </dgm:pt>
    <dgm:pt modelId="{BD09EA6A-7770-4233-AA60-BFF5DA55D6CE}" type="sibTrans" cxnId="{B9DB5BF3-D3B4-4EF2-9219-9820EFCDD141}">
      <dgm:prSet/>
      <dgm:spPr/>
      <dgm:t>
        <a:bodyPr/>
        <a:lstStyle/>
        <a:p>
          <a:endParaRPr lang="en-US"/>
        </a:p>
      </dgm:t>
    </dgm:pt>
    <dgm:pt modelId="{E3F9E5A9-51B2-43A8-8F03-9194571938CF}" type="pres">
      <dgm:prSet presAssocID="{7F564E9C-DC4B-4FCA-A45C-7A2A68ABF190}" presName="root" presStyleCnt="0">
        <dgm:presLayoutVars>
          <dgm:dir/>
          <dgm:resizeHandles val="exact"/>
        </dgm:presLayoutVars>
      </dgm:prSet>
      <dgm:spPr/>
    </dgm:pt>
    <dgm:pt modelId="{8929C738-FC34-44B7-BD7A-E6975C65F703}" type="pres">
      <dgm:prSet presAssocID="{0C85100E-26AF-40B3-97DF-19C4EC3CCEC0}" presName="compNode" presStyleCnt="0"/>
      <dgm:spPr/>
    </dgm:pt>
    <dgm:pt modelId="{D7FE9191-F345-41D1-BC78-A57FAC85C889}" type="pres">
      <dgm:prSet presAssocID="{0C85100E-26AF-40B3-97DF-19C4EC3CCEC0}" presName="iconBgRect" presStyleLbl="bgShp" presStyleIdx="0" presStyleCnt="3"/>
      <dgm:spPr/>
    </dgm:pt>
    <dgm:pt modelId="{8FF3ED10-1F7A-4228-8DBA-95ED52350852}" type="pres">
      <dgm:prSet presAssocID="{0C85100E-26AF-40B3-97DF-19C4EC3CCEC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ike"/>
        </a:ext>
      </dgm:extLst>
    </dgm:pt>
    <dgm:pt modelId="{DEEFA25E-941B-435D-9E6A-508386CFE47E}" type="pres">
      <dgm:prSet presAssocID="{0C85100E-26AF-40B3-97DF-19C4EC3CCEC0}" presName="spaceRect" presStyleCnt="0"/>
      <dgm:spPr/>
    </dgm:pt>
    <dgm:pt modelId="{54849521-B57C-45E5-AE0C-3EC2C0D4D0A2}" type="pres">
      <dgm:prSet presAssocID="{0C85100E-26AF-40B3-97DF-19C4EC3CCEC0}" presName="textRect" presStyleLbl="revTx" presStyleIdx="0" presStyleCnt="3">
        <dgm:presLayoutVars>
          <dgm:chMax val="1"/>
          <dgm:chPref val="1"/>
        </dgm:presLayoutVars>
      </dgm:prSet>
      <dgm:spPr/>
    </dgm:pt>
    <dgm:pt modelId="{0F6A2FC3-9E47-40CA-83F9-5B63CA09FDA8}" type="pres">
      <dgm:prSet presAssocID="{8A672CE1-4528-44AE-9157-DA340C2CD5DB}" presName="sibTrans" presStyleCnt="0"/>
      <dgm:spPr/>
    </dgm:pt>
    <dgm:pt modelId="{11E84AED-826F-45C8-83C4-91F1A078E1E0}" type="pres">
      <dgm:prSet presAssocID="{69653324-E1E3-437C-A9D5-28B1353F645A}" presName="compNode" presStyleCnt="0"/>
      <dgm:spPr/>
    </dgm:pt>
    <dgm:pt modelId="{CA2BB399-46B1-46DF-BB84-F602FEBB6E8F}" type="pres">
      <dgm:prSet presAssocID="{69653324-E1E3-437C-A9D5-28B1353F645A}" presName="iconBgRect" presStyleLbl="bgShp" presStyleIdx="1" presStyleCnt="3"/>
      <dgm:spPr/>
    </dgm:pt>
    <dgm:pt modelId="{D6853916-A787-4645-8300-F6B01D5465FD}" type="pres">
      <dgm:prSet presAssocID="{69653324-E1E3-437C-A9D5-28B1353F645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un"/>
        </a:ext>
      </dgm:extLst>
    </dgm:pt>
    <dgm:pt modelId="{20F4B50A-E3EC-4DC1-8B67-BB5C3777405D}" type="pres">
      <dgm:prSet presAssocID="{69653324-E1E3-437C-A9D5-28B1353F645A}" presName="spaceRect" presStyleCnt="0"/>
      <dgm:spPr/>
    </dgm:pt>
    <dgm:pt modelId="{1236D849-CB48-479C-B013-12E41455C64A}" type="pres">
      <dgm:prSet presAssocID="{69653324-E1E3-437C-A9D5-28B1353F645A}" presName="textRect" presStyleLbl="revTx" presStyleIdx="1" presStyleCnt="3">
        <dgm:presLayoutVars>
          <dgm:chMax val="1"/>
          <dgm:chPref val="1"/>
        </dgm:presLayoutVars>
      </dgm:prSet>
      <dgm:spPr/>
    </dgm:pt>
    <dgm:pt modelId="{77E7D738-E9B1-4ED4-B593-EC450EE23F5E}" type="pres">
      <dgm:prSet presAssocID="{6F20977E-D589-4920-96AA-44AAF9391C6A}" presName="sibTrans" presStyleCnt="0"/>
      <dgm:spPr/>
    </dgm:pt>
    <dgm:pt modelId="{504F53A5-75F2-4237-863E-8BEA18033D97}" type="pres">
      <dgm:prSet presAssocID="{7F8797D3-295D-45B0-9E28-F7696E313AE3}" presName="compNode" presStyleCnt="0"/>
      <dgm:spPr/>
    </dgm:pt>
    <dgm:pt modelId="{1FBD15DA-15EC-437E-AD24-BB3FBA44188E}" type="pres">
      <dgm:prSet presAssocID="{7F8797D3-295D-45B0-9E28-F7696E313AE3}" presName="iconBgRect" presStyleLbl="bgShp" presStyleIdx="2" presStyleCnt="3"/>
      <dgm:spPr/>
    </dgm:pt>
    <dgm:pt modelId="{F978FA78-402E-430D-BD6D-B50543BC1779}" type="pres">
      <dgm:prSet presAssocID="{7F8797D3-295D-45B0-9E28-F7696E313AE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lescope"/>
        </a:ext>
      </dgm:extLst>
    </dgm:pt>
    <dgm:pt modelId="{8E26FA69-DD6D-41A2-A1C3-C84664B3DEA9}" type="pres">
      <dgm:prSet presAssocID="{7F8797D3-295D-45B0-9E28-F7696E313AE3}" presName="spaceRect" presStyleCnt="0"/>
      <dgm:spPr/>
    </dgm:pt>
    <dgm:pt modelId="{1437B87F-714F-41BA-8ABB-43977D1FDD2E}" type="pres">
      <dgm:prSet presAssocID="{7F8797D3-295D-45B0-9E28-F7696E313AE3}" presName="textRect" presStyleLbl="revTx" presStyleIdx="2" presStyleCnt="3">
        <dgm:presLayoutVars>
          <dgm:chMax val="1"/>
          <dgm:chPref val="1"/>
        </dgm:presLayoutVars>
      </dgm:prSet>
      <dgm:spPr/>
    </dgm:pt>
  </dgm:ptLst>
  <dgm:cxnLst>
    <dgm:cxn modelId="{9EF79A2A-C397-458C-A3B4-D48F7182843D}" type="presOf" srcId="{7F564E9C-DC4B-4FCA-A45C-7A2A68ABF190}" destId="{E3F9E5A9-51B2-43A8-8F03-9194571938CF}" srcOrd="0" destOrd="0" presId="urn:microsoft.com/office/officeart/2018/5/layout/IconCircleLabelList"/>
    <dgm:cxn modelId="{25667268-FED2-4149-B353-F16FED2D1A5A}" srcId="{7F564E9C-DC4B-4FCA-A45C-7A2A68ABF190}" destId="{69653324-E1E3-437C-A9D5-28B1353F645A}" srcOrd="1" destOrd="0" parTransId="{F0466364-A484-4F50-8E01-C00666AA6B96}" sibTransId="{6F20977E-D589-4920-96AA-44AAF9391C6A}"/>
    <dgm:cxn modelId="{FD66337D-8FE8-48E6-BE0F-CFD328BEE42E}" srcId="{7F564E9C-DC4B-4FCA-A45C-7A2A68ABF190}" destId="{0C85100E-26AF-40B3-97DF-19C4EC3CCEC0}" srcOrd="0" destOrd="0" parTransId="{83E371DD-FB17-4628-859D-A2979B7D3099}" sibTransId="{8A672CE1-4528-44AE-9157-DA340C2CD5DB}"/>
    <dgm:cxn modelId="{66AF4AA0-077B-441F-8BCF-84949DFE4A4A}" type="presOf" srcId="{69653324-E1E3-437C-A9D5-28B1353F645A}" destId="{1236D849-CB48-479C-B013-12E41455C64A}" srcOrd="0" destOrd="0" presId="urn:microsoft.com/office/officeart/2018/5/layout/IconCircleLabelList"/>
    <dgm:cxn modelId="{89A64FA4-89F2-4CC0-9791-9B99DFBDFD94}" type="presOf" srcId="{0C85100E-26AF-40B3-97DF-19C4EC3CCEC0}" destId="{54849521-B57C-45E5-AE0C-3EC2C0D4D0A2}" srcOrd="0" destOrd="0" presId="urn:microsoft.com/office/officeart/2018/5/layout/IconCircleLabelList"/>
    <dgm:cxn modelId="{30BBCAE1-AA43-4AE4-A79A-B5150A5E89F9}" type="presOf" srcId="{7F8797D3-295D-45B0-9E28-F7696E313AE3}" destId="{1437B87F-714F-41BA-8ABB-43977D1FDD2E}" srcOrd="0" destOrd="0" presId="urn:microsoft.com/office/officeart/2018/5/layout/IconCircleLabelList"/>
    <dgm:cxn modelId="{B9DB5BF3-D3B4-4EF2-9219-9820EFCDD141}" srcId="{7F564E9C-DC4B-4FCA-A45C-7A2A68ABF190}" destId="{7F8797D3-295D-45B0-9E28-F7696E313AE3}" srcOrd="2" destOrd="0" parTransId="{2A0378C1-9628-41C6-B719-DFD7DD7C2513}" sibTransId="{BD09EA6A-7770-4233-AA60-BFF5DA55D6CE}"/>
    <dgm:cxn modelId="{046E5389-75CC-49E4-A852-97C2E7E6D226}" type="presParOf" srcId="{E3F9E5A9-51B2-43A8-8F03-9194571938CF}" destId="{8929C738-FC34-44B7-BD7A-E6975C65F703}" srcOrd="0" destOrd="0" presId="urn:microsoft.com/office/officeart/2018/5/layout/IconCircleLabelList"/>
    <dgm:cxn modelId="{38860D80-65A2-4FE3-A65F-086B501908CF}" type="presParOf" srcId="{8929C738-FC34-44B7-BD7A-E6975C65F703}" destId="{D7FE9191-F345-41D1-BC78-A57FAC85C889}" srcOrd="0" destOrd="0" presId="urn:microsoft.com/office/officeart/2018/5/layout/IconCircleLabelList"/>
    <dgm:cxn modelId="{15291291-59DE-4F27-AE8E-09905698A26B}" type="presParOf" srcId="{8929C738-FC34-44B7-BD7A-E6975C65F703}" destId="{8FF3ED10-1F7A-4228-8DBA-95ED52350852}" srcOrd="1" destOrd="0" presId="urn:microsoft.com/office/officeart/2018/5/layout/IconCircleLabelList"/>
    <dgm:cxn modelId="{D93A254D-2C2B-4E74-9B75-CFB868080C85}" type="presParOf" srcId="{8929C738-FC34-44B7-BD7A-E6975C65F703}" destId="{DEEFA25E-941B-435D-9E6A-508386CFE47E}" srcOrd="2" destOrd="0" presId="urn:microsoft.com/office/officeart/2018/5/layout/IconCircleLabelList"/>
    <dgm:cxn modelId="{A6870060-E9BF-4E45-B0B2-CE2FEB416253}" type="presParOf" srcId="{8929C738-FC34-44B7-BD7A-E6975C65F703}" destId="{54849521-B57C-45E5-AE0C-3EC2C0D4D0A2}" srcOrd="3" destOrd="0" presId="urn:microsoft.com/office/officeart/2018/5/layout/IconCircleLabelList"/>
    <dgm:cxn modelId="{80671972-08BA-4928-BC1F-B3133C587435}" type="presParOf" srcId="{E3F9E5A9-51B2-43A8-8F03-9194571938CF}" destId="{0F6A2FC3-9E47-40CA-83F9-5B63CA09FDA8}" srcOrd="1" destOrd="0" presId="urn:microsoft.com/office/officeart/2018/5/layout/IconCircleLabelList"/>
    <dgm:cxn modelId="{D51D2133-6F1D-4DF6-96E7-C6625A6BEED1}" type="presParOf" srcId="{E3F9E5A9-51B2-43A8-8F03-9194571938CF}" destId="{11E84AED-826F-45C8-83C4-91F1A078E1E0}" srcOrd="2" destOrd="0" presId="urn:microsoft.com/office/officeart/2018/5/layout/IconCircleLabelList"/>
    <dgm:cxn modelId="{F9245669-8D02-42CA-A21E-BA72A76391A2}" type="presParOf" srcId="{11E84AED-826F-45C8-83C4-91F1A078E1E0}" destId="{CA2BB399-46B1-46DF-BB84-F602FEBB6E8F}" srcOrd="0" destOrd="0" presId="urn:microsoft.com/office/officeart/2018/5/layout/IconCircleLabelList"/>
    <dgm:cxn modelId="{3E304E6E-CFA0-4E02-97C9-2358B1325747}" type="presParOf" srcId="{11E84AED-826F-45C8-83C4-91F1A078E1E0}" destId="{D6853916-A787-4645-8300-F6B01D5465FD}" srcOrd="1" destOrd="0" presId="urn:microsoft.com/office/officeart/2018/5/layout/IconCircleLabelList"/>
    <dgm:cxn modelId="{A3A558FB-B42D-4CD9-880D-C8970DD9B2CF}" type="presParOf" srcId="{11E84AED-826F-45C8-83C4-91F1A078E1E0}" destId="{20F4B50A-E3EC-4DC1-8B67-BB5C3777405D}" srcOrd="2" destOrd="0" presId="urn:microsoft.com/office/officeart/2018/5/layout/IconCircleLabelList"/>
    <dgm:cxn modelId="{4085BB99-4E4A-42E3-8624-72E8460B7F02}" type="presParOf" srcId="{11E84AED-826F-45C8-83C4-91F1A078E1E0}" destId="{1236D849-CB48-479C-B013-12E41455C64A}" srcOrd="3" destOrd="0" presId="urn:microsoft.com/office/officeart/2018/5/layout/IconCircleLabelList"/>
    <dgm:cxn modelId="{575C131A-D48A-429B-9E4C-1B1619D7306D}" type="presParOf" srcId="{E3F9E5A9-51B2-43A8-8F03-9194571938CF}" destId="{77E7D738-E9B1-4ED4-B593-EC450EE23F5E}" srcOrd="3" destOrd="0" presId="urn:microsoft.com/office/officeart/2018/5/layout/IconCircleLabelList"/>
    <dgm:cxn modelId="{8B3BABB7-9BE3-4CCA-A90F-E5EEF1A4BE2F}" type="presParOf" srcId="{E3F9E5A9-51B2-43A8-8F03-9194571938CF}" destId="{504F53A5-75F2-4237-863E-8BEA18033D97}" srcOrd="4" destOrd="0" presId="urn:microsoft.com/office/officeart/2018/5/layout/IconCircleLabelList"/>
    <dgm:cxn modelId="{38FDD328-2F4A-4403-9CE3-84E8C6AD81A2}" type="presParOf" srcId="{504F53A5-75F2-4237-863E-8BEA18033D97}" destId="{1FBD15DA-15EC-437E-AD24-BB3FBA44188E}" srcOrd="0" destOrd="0" presId="urn:microsoft.com/office/officeart/2018/5/layout/IconCircleLabelList"/>
    <dgm:cxn modelId="{C1E19D95-E19A-48D8-976F-1762354AC7D6}" type="presParOf" srcId="{504F53A5-75F2-4237-863E-8BEA18033D97}" destId="{F978FA78-402E-430D-BD6D-B50543BC1779}" srcOrd="1" destOrd="0" presId="urn:microsoft.com/office/officeart/2018/5/layout/IconCircleLabelList"/>
    <dgm:cxn modelId="{0BF6A35D-48A0-49CB-BFE7-DD9C3FBF1D73}" type="presParOf" srcId="{504F53A5-75F2-4237-863E-8BEA18033D97}" destId="{8E26FA69-DD6D-41A2-A1C3-C84664B3DEA9}" srcOrd="2" destOrd="0" presId="urn:microsoft.com/office/officeart/2018/5/layout/IconCircleLabelList"/>
    <dgm:cxn modelId="{36CE7DD6-956C-461B-94DF-658454BF2FDC}" type="presParOf" srcId="{504F53A5-75F2-4237-863E-8BEA18033D97}" destId="{1437B87F-714F-41BA-8ABB-43977D1FDD2E}"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B46DB7-EC95-4836-8247-B3CE50A986A0}" type="doc">
      <dgm:prSet loTypeId="urn:microsoft.com/office/officeart/2009/3/layout/DescendingProcess" loCatId="process" qsTypeId="urn:microsoft.com/office/officeart/2005/8/quickstyle/simple4" qsCatId="simple" csTypeId="urn:microsoft.com/office/officeart/2005/8/colors/accent2_5" csCatId="accent2" phldr="1"/>
      <dgm:spPr/>
      <dgm:t>
        <a:bodyPr/>
        <a:lstStyle/>
        <a:p>
          <a:endParaRPr lang="en-US"/>
        </a:p>
      </dgm:t>
    </dgm:pt>
    <dgm:pt modelId="{4E8B11E3-1B0C-4AFD-9522-BE57A7B64B98}">
      <dgm:prSet phldrT="[Text]" custT="1"/>
      <dgm:spPr/>
      <dgm:t>
        <a:bodyPr/>
        <a:lstStyle/>
        <a:p>
          <a:pPr algn="l"/>
          <a:r>
            <a:rPr lang="en-US" sz="1200" b="1" dirty="0"/>
            <a:t>May 2018</a:t>
          </a:r>
        </a:p>
        <a:p>
          <a:pPr algn="l"/>
          <a:r>
            <a:rPr lang="en-US" sz="1200" dirty="0"/>
            <a:t>Disc Golf proposed for the community of Edgemont</a:t>
          </a:r>
        </a:p>
      </dgm:t>
    </dgm:pt>
    <dgm:pt modelId="{BA2868BD-44FC-4B4B-A1D9-0015AD0E16F6}" type="parTrans" cxnId="{9E52DFBD-CCDE-418C-A1E8-70EE6621506F}">
      <dgm:prSet/>
      <dgm:spPr/>
      <dgm:t>
        <a:bodyPr/>
        <a:lstStyle/>
        <a:p>
          <a:endParaRPr lang="en-US"/>
        </a:p>
      </dgm:t>
    </dgm:pt>
    <dgm:pt modelId="{AD67870B-F23A-4A6D-831D-59A4FFF8A85E}" type="sibTrans" cxnId="{9E52DFBD-CCDE-418C-A1E8-70EE6621506F}">
      <dgm:prSet/>
      <dgm:spPr/>
      <dgm:t>
        <a:bodyPr/>
        <a:lstStyle/>
        <a:p>
          <a:endParaRPr lang="en-US"/>
        </a:p>
      </dgm:t>
    </dgm:pt>
    <dgm:pt modelId="{2F37BE2E-8A74-46C3-9D5C-30497BC4F8D8}">
      <dgm:prSet phldrT="[Text]" custT="1"/>
      <dgm:spPr/>
      <dgm:t>
        <a:bodyPr/>
        <a:lstStyle/>
        <a:p>
          <a:r>
            <a:rPr lang="en-US" sz="1200" b="1" dirty="0"/>
            <a:t>July 7, 2021</a:t>
          </a:r>
          <a:br>
            <a:rPr lang="en-US" sz="1200" dirty="0"/>
          </a:br>
          <a:r>
            <a:rPr lang="en-US" sz="1200" dirty="0"/>
            <a:t>Community Webinar</a:t>
          </a:r>
        </a:p>
      </dgm:t>
    </dgm:pt>
    <dgm:pt modelId="{1F8FBC51-FF2C-405F-9C89-C7BCF6323849}" type="parTrans" cxnId="{1C58A19C-C98E-4DAF-8586-36CB5C157052}">
      <dgm:prSet/>
      <dgm:spPr/>
      <dgm:t>
        <a:bodyPr/>
        <a:lstStyle/>
        <a:p>
          <a:endParaRPr lang="en-US"/>
        </a:p>
      </dgm:t>
    </dgm:pt>
    <dgm:pt modelId="{695D4572-61C3-4834-AC52-AACFBAC98E6A}" type="sibTrans" cxnId="{1C58A19C-C98E-4DAF-8586-36CB5C157052}">
      <dgm:prSet/>
      <dgm:spPr>
        <a:gradFill rotWithShape="0">
          <a:gsLst>
            <a:gs pos="0">
              <a:srgbClr val="FF0000"/>
            </a:gs>
            <a:gs pos="90000">
              <a:schemeClr val="accent2">
                <a:tint val="40000"/>
                <a:hueOff val="0"/>
                <a:satOff val="0"/>
                <a:lumOff val="0"/>
                <a:alphaOff val="0"/>
                <a:shade val="100000"/>
                <a:satMod val="105000"/>
              </a:schemeClr>
            </a:gs>
            <a:gs pos="100000">
              <a:schemeClr val="accent2">
                <a:tint val="40000"/>
                <a:hueOff val="0"/>
                <a:satOff val="0"/>
                <a:lumOff val="0"/>
                <a:alphaOff val="0"/>
                <a:shade val="80000"/>
                <a:satMod val="120000"/>
              </a:schemeClr>
            </a:gs>
          </a:gsLst>
        </a:gradFill>
      </dgm:spPr>
      <dgm:t>
        <a:bodyPr/>
        <a:lstStyle/>
        <a:p>
          <a:endParaRPr lang="en-US"/>
        </a:p>
      </dgm:t>
    </dgm:pt>
    <dgm:pt modelId="{E309D97F-35E5-4ADC-9A33-E94BFF58616C}">
      <dgm:prSet phldrT="[Text]" custT="1"/>
      <dgm:spPr/>
      <dgm:t>
        <a:bodyPr/>
        <a:lstStyle/>
        <a:p>
          <a:r>
            <a:rPr lang="en-US" sz="1200" b="1" dirty="0"/>
            <a:t>June 26, 2021</a:t>
          </a:r>
          <a:br>
            <a:rPr lang="en-US" sz="1200" dirty="0"/>
          </a:br>
          <a:r>
            <a:rPr lang="en-US" sz="1200" dirty="0"/>
            <a:t>Intro to Disc Golf Event</a:t>
          </a:r>
        </a:p>
      </dgm:t>
    </dgm:pt>
    <dgm:pt modelId="{C39CED9B-3801-4822-989F-CA0A3596DD1D}" type="parTrans" cxnId="{41EB6393-32D7-4BC3-821F-377A114F8DEB}">
      <dgm:prSet/>
      <dgm:spPr/>
      <dgm:t>
        <a:bodyPr/>
        <a:lstStyle/>
        <a:p>
          <a:endParaRPr lang="en-US"/>
        </a:p>
      </dgm:t>
    </dgm:pt>
    <dgm:pt modelId="{5B5C1EFA-CEA9-4295-BBB0-12CF61D1BA08}" type="sibTrans" cxnId="{41EB6393-32D7-4BC3-821F-377A114F8DEB}">
      <dgm:prSet/>
      <dgm:spPr>
        <a:gradFill rotWithShape="0">
          <a:gsLst>
            <a:gs pos="0">
              <a:srgbClr val="FF0000"/>
            </a:gs>
            <a:gs pos="90000">
              <a:schemeClr val="accent2">
                <a:tint val="40000"/>
                <a:hueOff val="0"/>
                <a:satOff val="0"/>
                <a:lumOff val="0"/>
                <a:alphaOff val="0"/>
                <a:shade val="100000"/>
                <a:satMod val="105000"/>
              </a:schemeClr>
            </a:gs>
            <a:gs pos="100000">
              <a:schemeClr val="accent2">
                <a:tint val="40000"/>
                <a:hueOff val="0"/>
                <a:satOff val="0"/>
                <a:lumOff val="0"/>
                <a:alphaOff val="0"/>
                <a:shade val="80000"/>
                <a:satMod val="120000"/>
              </a:schemeClr>
            </a:gs>
          </a:gsLst>
        </a:gradFill>
      </dgm:spPr>
      <dgm:t>
        <a:bodyPr/>
        <a:lstStyle/>
        <a:p>
          <a:endParaRPr lang="en-US"/>
        </a:p>
      </dgm:t>
    </dgm:pt>
    <dgm:pt modelId="{6A7CDBC9-801E-4EDB-9918-F0592B1C6501}">
      <dgm:prSet phldrT="[Text]" custT="1"/>
      <dgm:spPr/>
      <dgm:t>
        <a:bodyPr/>
        <a:lstStyle/>
        <a:p>
          <a:r>
            <a:rPr lang="en-US" sz="1200" b="1" dirty="0"/>
            <a:t>June 2019</a:t>
          </a:r>
          <a:br>
            <a:rPr lang="en-US" sz="1200" dirty="0"/>
          </a:br>
          <a:r>
            <a:rPr lang="en-US" sz="1200" dirty="0"/>
            <a:t>City of Calgary Parks and Disc Golf Association Input</a:t>
          </a:r>
        </a:p>
      </dgm:t>
    </dgm:pt>
    <dgm:pt modelId="{7A27B6CE-67B3-4394-A50C-110E7BBDE33D}" type="parTrans" cxnId="{B69E91AF-2DC0-4043-8DE0-E08560F1C1ED}">
      <dgm:prSet/>
      <dgm:spPr/>
      <dgm:t>
        <a:bodyPr/>
        <a:lstStyle/>
        <a:p>
          <a:endParaRPr lang="en-US"/>
        </a:p>
      </dgm:t>
    </dgm:pt>
    <dgm:pt modelId="{293496F0-2C53-4E19-9154-4D7C818CDDA9}" type="sibTrans" cxnId="{B69E91AF-2DC0-4043-8DE0-E08560F1C1ED}">
      <dgm:prSet/>
      <dgm:spPr>
        <a:gradFill rotWithShape="0">
          <a:gsLst>
            <a:gs pos="0">
              <a:srgbClr val="FF0000"/>
            </a:gs>
            <a:gs pos="90000">
              <a:schemeClr val="accent2">
                <a:tint val="40000"/>
                <a:hueOff val="0"/>
                <a:satOff val="0"/>
                <a:lumOff val="0"/>
                <a:alphaOff val="0"/>
                <a:shade val="100000"/>
                <a:satMod val="105000"/>
              </a:schemeClr>
            </a:gs>
            <a:gs pos="100000">
              <a:schemeClr val="accent2">
                <a:tint val="40000"/>
                <a:hueOff val="0"/>
                <a:satOff val="0"/>
                <a:lumOff val="0"/>
                <a:alphaOff val="0"/>
                <a:shade val="80000"/>
                <a:satMod val="120000"/>
              </a:schemeClr>
            </a:gs>
          </a:gsLst>
        </a:gradFill>
      </dgm:spPr>
      <dgm:t>
        <a:bodyPr/>
        <a:lstStyle/>
        <a:p>
          <a:endParaRPr lang="en-US"/>
        </a:p>
      </dgm:t>
    </dgm:pt>
    <dgm:pt modelId="{B562A055-4D7E-4888-A727-0B06BF67F6FD}">
      <dgm:prSet phldrT="[Text]" custT="1"/>
      <dgm:spPr/>
      <dgm:t>
        <a:bodyPr/>
        <a:lstStyle/>
        <a:p>
          <a:pPr algn="l"/>
          <a:r>
            <a:rPr lang="en-US" sz="1200" b="1" dirty="0"/>
            <a:t>July 2019</a:t>
          </a:r>
          <a:br>
            <a:rPr lang="en-US" sz="1200" dirty="0"/>
          </a:br>
          <a:r>
            <a:rPr lang="en-US" sz="1200" dirty="0"/>
            <a:t>1</a:t>
          </a:r>
          <a:r>
            <a:rPr lang="en-US" sz="1200" baseline="30000" dirty="0"/>
            <a:t>st</a:t>
          </a:r>
          <a:r>
            <a:rPr lang="en-US" sz="1200" dirty="0"/>
            <a:t> post on Edgemont Community Newsletter</a:t>
          </a:r>
        </a:p>
      </dgm:t>
    </dgm:pt>
    <dgm:pt modelId="{8D9E57D5-6E0C-4D7A-8482-015339ABD786}" type="parTrans" cxnId="{6A9A80A3-F651-4FBF-B23C-CF545B8A6AC7}">
      <dgm:prSet/>
      <dgm:spPr/>
      <dgm:t>
        <a:bodyPr/>
        <a:lstStyle/>
        <a:p>
          <a:endParaRPr lang="en-US"/>
        </a:p>
      </dgm:t>
    </dgm:pt>
    <dgm:pt modelId="{FEABE834-E3A0-45B1-9F7C-1253F7CF1741}" type="sibTrans" cxnId="{6A9A80A3-F651-4FBF-B23C-CF545B8A6AC7}">
      <dgm:prSet/>
      <dgm:spPr>
        <a:gradFill rotWithShape="0">
          <a:gsLst>
            <a:gs pos="0">
              <a:srgbClr val="FF0000"/>
            </a:gs>
            <a:gs pos="90000">
              <a:schemeClr val="accent2">
                <a:tint val="40000"/>
                <a:hueOff val="0"/>
                <a:satOff val="0"/>
                <a:lumOff val="0"/>
                <a:alphaOff val="0"/>
                <a:shade val="100000"/>
                <a:satMod val="105000"/>
              </a:schemeClr>
            </a:gs>
            <a:gs pos="100000">
              <a:schemeClr val="accent2">
                <a:tint val="40000"/>
                <a:hueOff val="0"/>
                <a:satOff val="0"/>
                <a:lumOff val="0"/>
                <a:alphaOff val="0"/>
                <a:shade val="80000"/>
                <a:satMod val="120000"/>
              </a:schemeClr>
            </a:gs>
          </a:gsLst>
        </a:gradFill>
      </dgm:spPr>
      <dgm:t>
        <a:bodyPr/>
        <a:lstStyle/>
        <a:p>
          <a:endParaRPr lang="en-US"/>
        </a:p>
      </dgm:t>
    </dgm:pt>
    <dgm:pt modelId="{250056F5-89DD-4E14-AAA9-75DC2718DDCB}">
      <dgm:prSet phldrT="[Text]" custT="1"/>
      <dgm:spPr/>
      <dgm:t>
        <a:bodyPr/>
        <a:lstStyle/>
        <a:p>
          <a:pPr algn="r"/>
          <a:r>
            <a:rPr lang="en-US" sz="1200" b="1" dirty="0"/>
            <a:t>July 10, 2021</a:t>
          </a:r>
          <a:br>
            <a:rPr lang="en-US" sz="1200" dirty="0"/>
          </a:br>
          <a:r>
            <a:rPr lang="en-US" sz="1200" dirty="0"/>
            <a:t>Public Engagement Survey</a:t>
          </a:r>
        </a:p>
      </dgm:t>
    </dgm:pt>
    <dgm:pt modelId="{73E3F62A-EA9E-4BE0-9A79-5D2836D5FC75}" type="parTrans" cxnId="{540C5E80-16D1-4297-BB2F-DC225B2CF310}">
      <dgm:prSet/>
      <dgm:spPr/>
      <dgm:t>
        <a:bodyPr/>
        <a:lstStyle/>
        <a:p>
          <a:endParaRPr lang="en-US"/>
        </a:p>
      </dgm:t>
    </dgm:pt>
    <dgm:pt modelId="{C6B02774-8A86-44CB-AF0B-673272DF45B4}" type="sibTrans" cxnId="{540C5E80-16D1-4297-BB2F-DC225B2CF310}">
      <dgm:prSet/>
      <dgm:spPr>
        <a:gradFill rotWithShape="0">
          <a:gsLst>
            <a:gs pos="0">
              <a:srgbClr val="FF0000"/>
            </a:gs>
            <a:gs pos="90000">
              <a:schemeClr val="accent2">
                <a:tint val="40000"/>
                <a:hueOff val="0"/>
                <a:satOff val="0"/>
                <a:lumOff val="0"/>
                <a:alphaOff val="0"/>
                <a:shade val="100000"/>
                <a:satMod val="105000"/>
              </a:schemeClr>
            </a:gs>
            <a:gs pos="100000">
              <a:schemeClr val="accent2">
                <a:tint val="40000"/>
                <a:hueOff val="0"/>
                <a:satOff val="0"/>
                <a:lumOff val="0"/>
                <a:alphaOff val="0"/>
                <a:shade val="80000"/>
                <a:satMod val="120000"/>
              </a:schemeClr>
            </a:gs>
          </a:gsLst>
        </a:gradFill>
      </dgm:spPr>
      <dgm:t>
        <a:bodyPr/>
        <a:lstStyle/>
        <a:p>
          <a:endParaRPr lang="en-US"/>
        </a:p>
      </dgm:t>
    </dgm:pt>
    <dgm:pt modelId="{189149B8-57CC-4D56-BCDC-61A64F11ED53}">
      <dgm:prSet/>
      <dgm:spPr/>
      <dgm:t>
        <a:bodyPr/>
        <a:lstStyle/>
        <a:p>
          <a:endParaRPr lang="en-US" dirty="0"/>
        </a:p>
      </dgm:t>
    </dgm:pt>
    <dgm:pt modelId="{8551D8EA-E5DD-4239-ACDA-3C641E2BBE15}" type="parTrans" cxnId="{9636A28E-E2A4-42E7-A759-EDB3DD00DE6C}">
      <dgm:prSet/>
      <dgm:spPr/>
      <dgm:t>
        <a:bodyPr/>
        <a:lstStyle/>
        <a:p>
          <a:endParaRPr lang="en-US"/>
        </a:p>
      </dgm:t>
    </dgm:pt>
    <dgm:pt modelId="{D4107669-EFBB-4BC3-9849-B977AF566B06}" type="sibTrans" cxnId="{9636A28E-E2A4-42E7-A759-EDB3DD00DE6C}">
      <dgm:prSet custLinFactX="37050" custLinFactY="-296573" custLinFactNeighborX="100000" custLinFactNeighborY="-300000"/>
      <dgm:spPr/>
      <dgm:t>
        <a:bodyPr/>
        <a:lstStyle/>
        <a:p>
          <a:endParaRPr lang="en-US"/>
        </a:p>
      </dgm:t>
    </dgm:pt>
    <dgm:pt modelId="{6B7408E8-C1C5-4C52-9845-DE317B02C7CB}" type="pres">
      <dgm:prSet presAssocID="{E1B46DB7-EC95-4836-8247-B3CE50A986A0}" presName="Name0" presStyleCnt="0">
        <dgm:presLayoutVars>
          <dgm:chMax val="7"/>
          <dgm:chPref val="5"/>
        </dgm:presLayoutVars>
      </dgm:prSet>
      <dgm:spPr/>
    </dgm:pt>
    <dgm:pt modelId="{F4CC81DC-A25E-4908-8E52-42997071CD8C}" type="pres">
      <dgm:prSet presAssocID="{E1B46DB7-EC95-4836-8247-B3CE50A986A0}" presName="arrowNode" presStyleLbl="node1" presStyleIdx="0" presStyleCnt="1" custAng="1003626" custScaleX="222828" custScaleY="83217" custLinFactNeighborX="15546" custLinFactNeighborY="1054"/>
      <dgm:spPr/>
    </dgm:pt>
    <dgm:pt modelId="{863116FC-5AC6-4611-96C1-252973C77001}" type="pres">
      <dgm:prSet presAssocID="{4E8B11E3-1B0C-4AFD-9522-BE57A7B64B98}" presName="txNode1" presStyleLbl="revTx" presStyleIdx="0" presStyleCnt="7" custScaleX="79734" custScaleY="78140" custLinFactY="100000" custLinFactNeighborX="-55544" custLinFactNeighborY="100082">
        <dgm:presLayoutVars>
          <dgm:bulletEnabled val="1"/>
        </dgm:presLayoutVars>
      </dgm:prSet>
      <dgm:spPr/>
    </dgm:pt>
    <dgm:pt modelId="{F31C2A7B-34F0-4781-BFC2-B85D7145BB2F}" type="pres">
      <dgm:prSet presAssocID="{6A7CDBC9-801E-4EDB-9918-F0592B1C6501}" presName="txNode2" presStyleLbl="revTx" presStyleIdx="1" presStyleCnt="7" custFlipHor="1" custScaleX="111492" custScaleY="92628" custLinFactNeighborX="-17295" custLinFactNeighborY="-69550">
        <dgm:presLayoutVars>
          <dgm:bulletEnabled val="1"/>
        </dgm:presLayoutVars>
      </dgm:prSet>
      <dgm:spPr/>
    </dgm:pt>
    <dgm:pt modelId="{5ACD1540-C9F7-4AEC-A83B-9B6A08AE3A73}" type="pres">
      <dgm:prSet presAssocID="{293496F0-2C53-4E19-9154-4D7C818CDDA9}" presName="dotNode2" presStyleCnt="0"/>
      <dgm:spPr/>
    </dgm:pt>
    <dgm:pt modelId="{C245A2F2-DD18-4214-9A33-593FFC92527B}" type="pres">
      <dgm:prSet presAssocID="{293496F0-2C53-4E19-9154-4D7C818CDDA9}" presName="dotRepeatNode" presStyleLbl="fgShp" presStyleIdx="0" presStyleCnt="5" custScaleX="105892" custScaleY="93708" custLinFactX="-300000" custLinFactY="79303" custLinFactNeighborX="-354407" custLinFactNeighborY="100000"/>
      <dgm:spPr/>
    </dgm:pt>
    <dgm:pt modelId="{ED6EFB5C-FD3D-4014-A04C-3AC746510AF2}" type="pres">
      <dgm:prSet presAssocID="{B562A055-4D7E-4888-A727-0B06BF67F6FD}" presName="txNode3" presStyleLbl="revTx" presStyleIdx="2" presStyleCnt="7" custScaleX="85813" custScaleY="84854" custLinFactNeighborX="87531" custLinFactNeighborY="91212">
        <dgm:presLayoutVars>
          <dgm:bulletEnabled val="1"/>
        </dgm:presLayoutVars>
      </dgm:prSet>
      <dgm:spPr/>
    </dgm:pt>
    <dgm:pt modelId="{D1C75A7E-BE85-4B56-B994-92D811814746}" type="pres">
      <dgm:prSet presAssocID="{FEABE834-E3A0-45B1-9F7C-1253F7CF1741}" presName="dotNode3" presStyleCnt="0"/>
      <dgm:spPr/>
    </dgm:pt>
    <dgm:pt modelId="{3F599565-D96D-4AD3-8CBF-CA859A628D6C}" type="pres">
      <dgm:prSet presAssocID="{FEABE834-E3A0-45B1-9F7C-1253F7CF1741}" presName="dotRepeatNode" presStyleLbl="fgShp" presStyleIdx="1" presStyleCnt="5" custScaleX="160833" custScaleY="52670" custLinFactX="-400000" custLinFactNeighborX="-422627" custLinFactNeighborY="-78760"/>
      <dgm:spPr/>
    </dgm:pt>
    <dgm:pt modelId="{8592DF5C-95CD-434E-9274-3E40A0E0AE05}" type="pres">
      <dgm:prSet presAssocID="{E309D97F-35E5-4ADC-9A33-E94BFF58616C}" presName="txNode4" presStyleLbl="revTx" presStyleIdx="3" presStyleCnt="7" custScaleX="85598" custScaleY="55471" custLinFactNeighborX="63939" custLinFactNeighborY="-28466">
        <dgm:presLayoutVars>
          <dgm:bulletEnabled val="1"/>
        </dgm:presLayoutVars>
      </dgm:prSet>
      <dgm:spPr/>
    </dgm:pt>
    <dgm:pt modelId="{6766586C-62C1-4A79-B8F9-97912A4B5E61}" type="pres">
      <dgm:prSet presAssocID="{5B5C1EFA-CEA9-4295-BBB0-12CF61D1BA08}" presName="dotNode4" presStyleCnt="0"/>
      <dgm:spPr/>
    </dgm:pt>
    <dgm:pt modelId="{F5D94A2E-1CD6-45E7-89E3-00C7AE0C2299}" type="pres">
      <dgm:prSet presAssocID="{5B5C1EFA-CEA9-4295-BBB0-12CF61D1BA08}" presName="dotRepeatNode" presStyleLbl="fgShp" presStyleIdx="2" presStyleCnt="5" custLinFactX="883965" custLinFactY="93641" custLinFactNeighborX="900000" custLinFactNeighborY="100000"/>
      <dgm:spPr/>
    </dgm:pt>
    <dgm:pt modelId="{4D9B1DDC-4A53-49D4-B76B-76F5830FDF54}" type="pres">
      <dgm:prSet presAssocID="{2F37BE2E-8A74-46C3-9D5C-30497BC4F8D8}" presName="txNode5" presStyleLbl="revTx" presStyleIdx="4" presStyleCnt="7" custScaleX="76075" custScaleY="52557" custLinFactNeighborX="86114" custLinFactNeighborY="38253">
        <dgm:presLayoutVars>
          <dgm:bulletEnabled val="1"/>
        </dgm:presLayoutVars>
      </dgm:prSet>
      <dgm:spPr/>
    </dgm:pt>
    <dgm:pt modelId="{C98C3628-97E9-4575-ACAD-6A59214362FA}" type="pres">
      <dgm:prSet presAssocID="{695D4572-61C3-4834-AC52-AACFBAC98E6A}" presName="dotNode5" presStyleCnt="0"/>
      <dgm:spPr/>
    </dgm:pt>
    <dgm:pt modelId="{CE4BC826-858F-4A50-95C2-E9C2012FE54C}" type="pres">
      <dgm:prSet presAssocID="{695D4572-61C3-4834-AC52-AACFBAC98E6A}" presName="dotRepeatNode" presStyleLbl="fgShp" presStyleIdx="3" presStyleCnt="5" custLinFactX="900000" custLinFactNeighborX="912828" custLinFactNeighborY="-64081"/>
      <dgm:spPr/>
    </dgm:pt>
    <dgm:pt modelId="{3AFFB8C3-16FF-4486-BE73-B3272782AE52}" type="pres">
      <dgm:prSet presAssocID="{250056F5-89DD-4E14-AAA9-75DC2718DDCB}" presName="txNode6" presStyleLbl="revTx" presStyleIdx="5" presStyleCnt="7" custScaleX="137429" custScaleY="54528" custLinFactX="9259" custLinFactNeighborX="100000" custLinFactNeighborY="-74794">
        <dgm:presLayoutVars>
          <dgm:bulletEnabled val="1"/>
        </dgm:presLayoutVars>
      </dgm:prSet>
      <dgm:spPr/>
    </dgm:pt>
    <dgm:pt modelId="{32740D5F-52CA-4CDF-AAA9-B16D0C8F116E}" type="pres">
      <dgm:prSet presAssocID="{C6B02774-8A86-44CB-AF0B-673272DF45B4}" presName="dotNode6" presStyleCnt="0"/>
      <dgm:spPr/>
    </dgm:pt>
    <dgm:pt modelId="{CF3CBF1E-1CAA-4413-AE6C-A8F605D8C2D8}" type="pres">
      <dgm:prSet presAssocID="{C6B02774-8A86-44CB-AF0B-673272DF45B4}" presName="dotRepeatNode" presStyleLbl="fgShp" presStyleIdx="4" presStyleCnt="5" custLinFactX="1000000" custLinFactY="-30276" custLinFactNeighborX="1071968" custLinFactNeighborY="-100000"/>
      <dgm:spPr/>
    </dgm:pt>
    <dgm:pt modelId="{2D10693E-B649-475F-84C8-43D2CD889C57}" type="pres">
      <dgm:prSet presAssocID="{189149B8-57CC-4D56-BCDC-61A64F11ED53}" presName="txNode7" presStyleLbl="revTx" presStyleIdx="6" presStyleCnt="7" custScaleX="44710" custLinFactNeighborX="45607" custLinFactNeighborY="-34051">
        <dgm:presLayoutVars>
          <dgm:bulletEnabled val="1"/>
        </dgm:presLayoutVars>
      </dgm:prSet>
      <dgm:spPr/>
    </dgm:pt>
  </dgm:ptLst>
  <dgm:cxnLst>
    <dgm:cxn modelId="{C106E707-04F4-46D2-A243-4424C6D7B8C7}" type="presOf" srcId="{250056F5-89DD-4E14-AAA9-75DC2718DDCB}" destId="{3AFFB8C3-16FF-4486-BE73-B3272782AE52}" srcOrd="0" destOrd="0" presId="urn:microsoft.com/office/officeart/2009/3/layout/DescendingProcess"/>
    <dgm:cxn modelId="{1DA8B517-B113-4F26-8DE5-7DFFB083B367}" type="presOf" srcId="{FEABE834-E3A0-45B1-9F7C-1253F7CF1741}" destId="{3F599565-D96D-4AD3-8CBF-CA859A628D6C}" srcOrd="0" destOrd="0" presId="urn:microsoft.com/office/officeart/2009/3/layout/DescendingProcess"/>
    <dgm:cxn modelId="{D3EE2A60-3D90-416C-8DD2-E0D77D70C050}" type="presOf" srcId="{5B5C1EFA-CEA9-4295-BBB0-12CF61D1BA08}" destId="{F5D94A2E-1CD6-45E7-89E3-00C7AE0C2299}" srcOrd="0" destOrd="0" presId="urn:microsoft.com/office/officeart/2009/3/layout/DescendingProcess"/>
    <dgm:cxn modelId="{B7DAFF6A-3FFC-44D9-AB20-BBE919ED70AB}" type="presOf" srcId="{2F37BE2E-8A74-46C3-9D5C-30497BC4F8D8}" destId="{4D9B1DDC-4A53-49D4-B76B-76F5830FDF54}" srcOrd="0" destOrd="0" presId="urn:microsoft.com/office/officeart/2009/3/layout/DescendingProcess"/>
    <dgm:cxn modelId="{FCE87D71-A022-41AB-B38D-D3217F5A774F}" type="presOf" srcId="{C6B02774-8A86-44CB-AF0B-673272DF45B4}" destId="{CF3CBF1E-1CAA-4413-AE6C-A8F605D8C2D8}" srcOrd="0" destOrd="0" presId="urn:microsoft.com/office/officeart/2009/3/layout/DescendingProcess"/>
    <dgm:cxn modelId="{6BB56B75-04F3-4150-8BF5-A7CBBB951284}" type="presOf" srcId="{6A7CDBC9-801E-4EDB-9918-F0592B1C6501}" destId="{F31C2A7B-34F0-4781-BFC2-B85D7145BB2F}" srcOrd="0" destOrd="0" presId="urn:microsoft.com/office/officeart/2009/3/layout/DescendingProcess"/>
    <dgm:cxn modelId="{540C5E80-16D1-4297-BB2F-DC225B2CF310}" srcId="{E1B46DB7-EC95-4836-8247-B3CE50A986A0}" destId="{250056F5-89DD-4E14-AAA9-75DC2718DDCB}" srcOrd="5" destOrd="0" parTransId="{73E3F62A-EA9E-4BE0-9A79-5D2836D5FC75}" sibTransId="{C6B02774-8A86-44CB-AF0B-673272DF45B4}"/>
    <dgm:cxn modelId="{9636A28E-E2A4-42E7-A759-EDB3DD00DE6C}" srcId="{E1B46DB7-EC95-4836-8247-B3CE50A986A0}" destId="{189149B8-57CC-4D56-BCDC-61A64F11ED53}" srcOrd="6" destOrd="0" parTransId="{8551D8EA-E5DD-4239-ACDA-3C641E2BBE15}" sibTransId="{D4107669-EFBB-4BC3-9849-B977AF566B06}"/>
    <dgm:cxn modelId="{41EB6393-32D7-4BC3-821F-377A114F8DEB}" srcId="{E1B46DB7-EC95-4836-8247-B3CE50A986A0}" destId="{E309D97F-35E5-4ADC-9A33-E94BFF58616C}" srcOrd="3" destOrd="0" parTransId="{C39CED9B-3801-4822-989F-CA0A3596DD1D}" sibTransId="{5B5C1EFA-CEA9-4295-BBB0-12CF61D1BA08}"/>
    <dgm:cxn modelId="{1C58A19C-C98E-4DAF-8586-36CB5C157052}" srcId="{E1B46DB7-EC95-4836-8247-B3CE50A986A0}" destId="{2F37BE2E-8A74-46C3-9D5C-30497BC4F8D8}" srcOrd="4" destOrd="0" parTransId="{1F8FBC51-FF2C-405F-9C89-C7BCF6323849}" sibTransId="{695D4572-61C3-4834-AC52-AACFBAC98E6A}"/>
    <dgm:cxn modelId="{CD1C0D9F-D789-44C0-906B-D4417AB224B2}" type="presOf" srcId="{B562A055-4D7E-4888-A727-0B06BF67F6FD}" destId="{ED6EFB5C-FD3D-4014-A04C-3AC746510AF2}" srcOrd="0" destOrd="0" presId="urn:microsoft.com/office/officeart/2009/3/layout/DescendingProcess"/>
    <dgm:cxn modelId="{6A9A80A3-F651-4FBF-B23C-CF545B8A6AC7}" srcId="{E1B46DB7-EC95-4836-8247-B3CE50A986A0}" destId="{B562A055-4D7E-4888-A727-0B06BF67F6FD}" srcOrd="2" destOrd="0" parTransId="{8D9E57D5-6E0C-4D7A-8482-015339ABD786}" sibTransId="{FEABE834-E3A0-45B1-9F7C-1253F7CF1741}"/>
    <dgm:cxn modelId="{AD58DBA7-DE39-444B-AF0D-5179A0F3208F}" type="presOf" srcId="{695D4572-61C3-4834-AC52-AACFBAC98E6A}" destId="{CE4BC826-858F-4A50-95C2-E9C2012FE54C}" srcOrd="0" destOrd="0" presId="urn:microsoft.com/office/officeart/2009/3/layout/DescendingProcess"/>
    <dgm:cxn modelId="{B69E91AF-2DC0-4043-8DE0-E08560F1C1ED}" srcId="{E1B46DB7-EC95-4836-8247-B3CE50A986A0}" destId="{6A7CDBC9-801E-4EDB-9918-F0592B1C6501}" srcOrd="1" destOrd="0" parTransId="{7A27B6CE-67B3-4394-A50C-110E7BBDE33D}" sibTransId="{293496F0-2C53-4E19-9154-4D7C818CDDA9}"/>
    <dgm:cxn modelId="{9E52DFBD-CCDE-418C-A1E8-70EE6621506F}" srcId="{E1B46DB7-EC95-4836-8247-B3CE50A986A0}" destId="{4E8B11E3-1B0C-4AFD-9522-BE57A7B64B98}" srcOrd="0" destOrd="0" parTransId="{BA2868BD-44FC-4B4B-A1D9-0015AD0E16F6}" sibTransId="{AD67870B-F23A-4A6D-831D-59A4FFF8A85E}"/>
    <dgm:cxn modelId="{9E15D7C3-8A5C-459B-9F0E-3AC61575348B}" type="presOf" srcId="{293496F0-2C53-4E19-9154-4D7C818CDDA9}" destId="{C245A2F2-DD18-4214-9A33-593FFC92527B}" srcOrd="0" destOrd="0" presId="urn:microsoft.com/office/officeart/2009/3/layout/DescendingProcess"/>
    <dgm:cxn modelId="{B45C14E4-9520-46CB-AE4C-EFBF4C0BE4E7}" type="presOf" srcId="{4E8B11E3-1B0C-4AFD-9522-BE57A7B64B98}" destId="{863116FC-5AC6-4611-96C1-252973C77001}" srcOrd="0" destOrd="0" presId="urn:microsoft.com/office/officeart/2009/3/layout/DescendingProcess"/>
    <dgm:cxn modelId="{B9B569E4-2991-446D-8468-0E3778F7B4A3}" type="presOf" srcId="{E309D97F-35E5-4ADC-9A33-E94BFF58616C}" destId="{8592DF5C-95CD-434E-9274-3E40A0E0AE05}" srcOrd="0" destOrd="0" presId="urn:microsoft.com/office/officeart/2009/3/layout/DescendingProcess"/>
    <dgm:cxn modelId="{EF38F2E9-4949-45E2-ABAC-0D927A9BF72C}" type="presOf" srcId="{E1B46DB7-EC95-4836-8247-B3CE50A986A0}" destId="{6B7408E8-C1C5-4C52-9845-DE317B02C7CB}" srcOrd="0" destOrd="0" presId="urn:microsoft.com/office/officeart/2009/3/layout/DescendingProcess"/>
    <dgm:cxn modelId="{566886FF-9C58-4A44-8890-9A245F67E3E9}" type="presOf" srcId="{189149B8-57CC-4D56-BCDC-61A64F11ED53}" destId="{2D10693E-B649-475F-84C8-43D2CD889C57}" srcOrd="0" destOrd="0" presId="urn:microsoft.com/office/officeart/2009/3/layout/DescendingProcess"/>
    <dgm:cxn modelId="{487D3800-CB2F-466B-90C5-2F98A18D0813}" type="presParOf" srcId="{6B7408E8-C1C5-4C52-9845-DE317B02C7CB}" destId="{F4CC81DC-A25E-4908-8E52-42997071CD8C}" srcOrd="0" destOrd="0" presId="urn:microsoft.com/office/officeart/2009/3/layout/DescendingProcess"/>
    <dgm:cxn modelId="{1EDA89AA-39BC-4C27-AB59-22533F77D8D0}" type="presParOf" srcId="{6B7408E8-C1C5-4C52-9845-DE317B02C7CB}" destId="{863116FC-5AC6-4611-96C1-252973C77001}" srcOrd="1" destOrd="0" presId="urn:microsoft.com/office/officeart/2009/3/layout/DescendingProcess"/>
    <dgm:cxn modelId="{B75E5BDA-5A59-4D48-AC82-2A978141E93D}" type="presParOf" srcId="{6B7408E8-C1C5-4C52-9845-DE317B02C7CB}" destId="{F31C2A7B-34F0-4781-BFC2-B85D7145BB2F}" srcOrd="2" destOrd="0" presId="urn:microsoft.com/office/officeart/2009/3/layout/DescendingProcess"/>
    <dgm:cxn modelId="{42F001CC-3711-4BC5-840F-BD6A91CFAC29}" type="presParOf" srcId="{6B7408E8-C1C5-4C52-9845-DE317B02C7CB}" destId="{5ACD1540-C9F7-4AEC-A83B-9B6A08AE3A73}" srcOrd="3" destOrd="0" presId="urn:microsoft.com/office/officeart/2009/3/layout/DescendingProcess"/>
    <dgm:cxn modelId="{2FFDAFC3-EDC7-4379-B5B0-A22DD72CD93E}" type="presParOf" srcId="{5ACD1540-C9F7-4AEC-A83B-9B6A08AE3A73}" destId="{C245A2F2-DD18-4214-9A33-593FFC92527B}" srcOrd="0" destOrd="0" presId="urn:microsoft.com/office/officeart/2009/3/layout/DescendingProcess"/>
    <dgm:cxn modelId="{2477988D-762A-414C-83C7-33C34DF6CCCD}" type="presParOf" srcId="{6B7408E8-C1C5-4C52-9845-DE317B02C7CB}" destId="{ED6EFB5C-FD3D-4014-A04C-3AC746510AF2}" srcOrd="4" destOrd="0" presId="urn:microsoft.com/office/officeart/2009/3/layout/DescendingProcess"/>
    <dgm:cxn modelId="{0B57B03E-7FE5-4BC4-B390-842D7AF4FBC9}" type="presParOf" srcId="{6B7408E8-C1C5-4C52-9845-DE317B02C7CB}" destId="{D1C75A7E-BE85-4B56-B994-92D811814746}" srcOrd="5" destOrd="0" presId="urn:microsoft.com/office/officeart/2009/3/layout/DescendingProcess"/>
    <dgm:cxn modelId="{E9D19C17-5699-4848-AAF3-CF25120C5821}" type="presParOf" srcId="{D1C75A7E-BE85-4B56-B994-92D811814746}" destId="{3F599565-D96D-4AD3-8CBF-CA859A628D6C}" srcOrd="0" destOrd="0" presId="urn:microsoft.com/office/officeart/2009/3/layout/DescendingProcess"/>
    <dgm:cxn modelId="{49500F1E-EF72-4982-B3D7-15C70F5B8BFF}" type="presParOf" srcId="{6B7408E8-C1C5-4C52-9845-DE317B02C7CB}" destId="{8592DF5C-95CD-434E-9274-3E40A0E0AE05}" srcOrd="6" destOrd="0" presId="urn:microsoft.com/office/officeart/2009/3/layout/DescendingProcess"/>
    <dgm:cxn modelId="{937AECE3-65BE-4D11-B31A-4FA2BDEBBBB6}" type="presParOf" srcId="{6B7408E8-C1C5-4C52-9845-DE317B02C7CB}" destId="{6766586C-62C1-4A79-B8F9-97912A4B5E61}" srcOrd="7" destOrd="0" presId="urn:microsoft.com/office/officeart/2009/3/layout/DescendingProcess"/>
    <dgm:cxn modelId="{6679F4A7-CDAC-4A53-A6B9-F7DC4BDABFF3}" type="presParOf" srcId="{6766586C-62C1-4A79-B8F9-97912A4B5E61}" destId="{F5D94A2E-1CD6-45E7-89E3-00C7AE0C2299}" srcOrd="0" destOrd="0" presId="urn:microsoft.com/office/officeart/2009/3/layout/DescendingProcess"/>
    <dgm:cxn modelId="{6E6E2672-CC88-4E8D-BAF5-2EB3BBC0A8F9}" type="presParOf" srcId="{6B7408E8-C1C5-4C52-9845-DE317B02C7CB}" destId="{4D9B1DDC-4A53-49D4-B76B-76F5830FDF54}" srcOrd="8" destOrd="0" presId="urn:microsoft.com/office/officeart/2009/3/layout/DescendingProcess"/>
    <dgm:cxn modelId="{2646A1FE-A78C-4B89-90A3-765320B48AF7}" type="presParOf" srcId="{6B7408E8-C1C5-4C52-9845-DE317B02C7CB}" destId="{C98C3628-97E9-4575-ACAD-6A59214362FA}" srcOrd="9" destOrd="0" presId="urn:microsoft.com/office/officeart/2009/3/layout/DescendingProcess"/>
    <dgm:cxn modelId="{2AF635BC-E901-4740-92E6-8232944E1036}" type="presParOf" srcId="{C98C3628-97E9-4575-ACAD-6A59214362FA}" destId="{CE4BC826-858F-4A50-95C2-E9C2012FE54C}" srcOrd="0" destOrd="0" presId="urn:microsoft.com/office/officeart/2009/3/layout/DescendingProcess"/>
    <dgm:cxn modelId="{E6077B20-3949-4FC7-AC5E-5DAEB22C5E3A}" type="presParOf" srcId="{6B7408E8-C1C5-4C52-9845-DE317B02C7CB}" destId="{3AFFB8C3-16FF-4486-BE73-B3272782AE52}" srcOrd="10" destOrd="0" presId="urn:microsoft.com/office/officeart/2009/3/layout/DescendingProcess"/>
    <dgm:cxn modelId="{0C0916DB-45F4-4F97-AB32-59EC3EC2C892}" type="presParOf" srcId="{6B7408E8-C1C5-4C52-9845-DE317B02C7CB}" destId="{32740D5F-52CA-4CDF-AAA9-B16D0C8F116E}" srcOrd="11" destOrd="0" presId="urn:microsoft.com/office/officeart/2009/3/layout/DescendingProcess"/>
    <dgm:cxn modelId="{5B4A46F8-053E-49FC-8EE5-C4AA0C53559D}" type="presParOf" srcId="{32740D5F-52CA-4CDF-AAA9-B16D0C8F116E}" destId="{CF3CBF1E-1CAA-4413-AE6C-A8F605D8C2D8}" srcOrd="0" destOrd="0" presId="urn:microsoft.com/office/officeart/2009/3/layout/DescendingProcess"/>
    <dgm:cxn modelId="{F8A9B855-1DA0-4695-A862-4217B79D3958}" type="presParOf" srcId="{6B7408E8-C1C5-4C52-9845-DE317B02C7CB}" destId="{2D10693E-B649-475F-84C8-43D2CD889C57}" srcOrd="12"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48E702-BAA9-4A90-B8E4-84793B11B65C}"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US"/>
        </a:p>
      </dgm:t>
    </dgm:pt>
    <dgm:pt modelId="{62ACDBA3-638C-44DE-81C0-CBF8C6EFC8FB}">
      <dgm:prSet phldrT="[Text]" custT="1"/>
      <dgm:spPr/>
      <dgm:t>
        <a:bodyPr/>
        <a:lstStyle/>
        <a:p>
          <a:pPr>
            <a:spcAft>
              <a:spcPts val="0"/>
            </a:spcAft>
          </a:pPr>
          <a:r>
            <a:rPr lang="en-US" sz="1200" b="1" dirty="0"/>
            <a:t>July 14 2021 </a:t>
          </a:r>
        </a:p>
        <a:p>
          <a:pPr>
            <a:spcAft>
              <a:spcPts val="0"/>
            </a:spcAft>
          </a:pPr>
          <a:r>
            <a:rPr lang="en-US" sz="1200" dirty="0"/>
            <a:t>Purchase Baskets</a:t>
          </a:r>
        </a:p>
      </dgm:t>
    </dgm:pt>
    <dgm:pt modelId="{224BFA5F-C6E2-4E17-B18D-28EB6F65908D}" type="parTrans" cxnId="{3EE53817-B898-4250-A48F-A82BDA32C5AE}">
      <dgm:prSet/>
      <dgm:spPr/>
      <dgm:t>
        <a:bodyPr/>
        <a:lstStyle/>
        <a:p>
          <a:endParaRPr lang="en-US"/>
        </a:p>
      </dgm:t>
    </dgm:pt>
    <dgm:pt modelId="{5E10356A-E10F-48E9-A2EA-48A0A87D928F}" type="sibTrans" cxnId="{3EE53817-B898-4250-A48F-A82BDA32C5AE}">
      <dgm:prSet/>
      <dgm:spPr/>
      <dgm:t>
        <a:bodyPr/>
        <a:lstStyle/>
        <a:p>
          <a:endParaRPr lang="en-US"/>
        </a:p>
      </dgm:t>
    </dgm:pt>
    <dgm:pt modelId="{2A80B3FB-F40F-4519-A548-6C099DB38563}">
      <dgm:prSet phldrT="[Text]" custT="1"/>
      <dgm:spPr/>
      <dgm:t>
        <a:bodyPr/>
        <a:lstStyle/>
        <a:p>
          <a:r>
            <a:rPr lang="en-US" sz="1200" b="1" dirty="0"/>
            <a:t>August 2021</a:t>
          </a:r>
          <a:br>
            <a:rPr lang="en-US" sz="1200" dirty="0"/>
          </a:br>
          <a:r>
            <a:rPr lang="en-US" sz="1200" dirty="0"/>
            <a:t>Receive Final Approval from City Parks</a:t>
          </a:r>
        </a:p>
      </dgm:t>
    </dgm:pt>
    <dgm:pt modelId="{544A9FE1-D05A-4797-9530-7911C2202F6C}" type="parTrans" cxnId="{F9D78BEC-1E99-4B07-9E26-C98F803B0D85}">
      <dgm:prSet/>
      <dgm:spPr/>
      <dgm:t>
        <a:bodyPr/>
        <a:lstStyle/>
        <a:p>
          <a:endParaRPr lang="en-US"/>
        </a:p>
      </dgm:t>
    </dgm:pt>
    <dgm:pt modelId="{01ED45AC-B492-440A-9601-FAA29B1982D8}" type="sibTrans" cxnId="{F9D78BEC-1E99-4B07-9E26-C98F803B0D85}">
      <dgm:prSet/>
      <dgm:spPr>
        <a:solidFill>
          <a:schemeClr val="accent4"/>
        </a:solidFill>
      </dgm:spPr>
      <dgm:t>
        <a:bodyPr/>
        <a:lstStyle/>
        <a:p>
          <a:endParaRPr lang="en-US"/>
        </a:p>
      </dgm:t>
    </dgm:pt>
    <dgm:pt modelId="{EEC2F6FF-038D-4ADC-9102-A17CFDDED013}">
      <dgm:prSet phldrT="[Text]" custT="1"/>
      <dgm:spPr/>
      <dgm:t>
        <a:bodyPr/>
        <a:lstStyle/>
        <a:p>
          <a:r>
            <a:rPr lang="en-US" sz="1200" b="1" dirty="0"/>
            <a:t>September 2021</a:t>
          </a:r>
          <a:br>
            <a:rPr lang="en-US" sz="1200" dirty="0"/>
          </a:br>
          <a:r>
            <a:rPr lang="en-US" sz="1200" dirty="0"/>
            <a:t>Baskets and Signage Installed</a:t>
          </a:r>
        </a:p>
      </dgm:t>
    </dgm:pt>
    <dgm:pt modelId="{2D650404-FB18-4B0F-B416-4E2149C76C56}" type="parTrans" cxnId="{6F2716B4-C680-4958-9593-F801884C48D3}">
      <dgm:prSet/>
      <dgm:spPr/>
      <dgm:t>
        <a:bodyPr/>
        <a:lstStyle/>
        <a:p>
          <a:endParaRPr lang="en-US"/>
        </a:p>
      </dgm:t>
    </dgm:pt>
    <dgm:pt modelId="{A1C6F637-8FE1-4672-ACA9-DF28C1BA1E5A}" type="sibTrans" cxnId="{6F2716B4-C680-4958-9593-F801884C48D3}">
      <dgm:prSet/>
      <dgm:spPr>
        <a:solidFill>
          <a:schemeClr val="accent4"/>
        </a:solidFill>
      </dgm:spPr>
      <dgm:t>
        <a:bodyPr/>
        <a:lstStyle/>
        <a:p>
          <a:endParaRPr lang="en-US"/>
        </a:p>
      </dgm:t>
    </dgm:pt>
    <dgm:pt modelId="{6BAD70A9-2EC2-4578-B374-BAB7ADCBAA05}">
      <dgm:prSet phldrT="[Text]" custT="1"/>
      <dgm:spPr/>
      <dgm:t>
        <a:bodyPr/>
        <a:lstStyle/>
        <a:p>
          <a:r>
            <a:rPr lang="en-US" sz="1200" b="1" dirty="0"/>
            <a:t>May/June 2022</a:t>
          </a:r>
          <a:br>
            <a:rPr lang="en-US" sz="1200" dirty="0"/>
          </a:br>
          <a:r>
            <a:rPr lang="en-US" sz="1200" dirty="0"/>
            <a:t>Tee pad Installation</a:t>
          </a:r>
        </a:p>
      </dgm:t>
    </dgm:pt>
    <dgm:pt modelId="{2BA45672-F698-4678-9BC7-64C3DE153D5E}" type="parTrans" cxnId="{3EBD72B5-553E-4556-989A-0D86F66BFCE4}">
      <dgm:prSet/>
      <dgm:spPr/>
      <dgm:t>
        <a:bodyPr/>
        <a:lstStyle/>
        <a:p>
          <a:endParaRPr lang="en-US"/>
        </a:p>
      </dgm:t>
    </dgm:pt>
    <dgm:pt modelId="{1C7206DC-5B10-4FBB-AE34-C22F4A662373}" type="sibTrans" cxnId="{3EBD72B5-553E-4556-989A-0D86F66BFCE4}">
      <dgm:prSet/>
      <dgm:spPr>
        <a:solidFill>
          <a:schemeClr val="accent4"/>
        </a:solidFill>
      </dgm:spPr>
      <dgm:t>
        <a:bodyPr/>
        <a:lstStyle/>
        <a:p>
          <a:endParaRPr lang="en-US"/>
        </a:p>
      </dgm:t>
    </dgm:pt>
    <dgm:pt modelId="{BC67E705-17E7-40C0-85A0-537A5DD77BDB}">
      <dgm:prSet phldrT="[Text]" custT="1"/>
      <dgm:spPr/>
      <dgm:t>
        <a:bodyPr/>
        <a:lstStyle/>
        <a:p>
          <a:pPr>
            <a:spcAft>
              <a:spcPts val="0"/>
            </a:spcAft>
          </a:pPr>
          <a:r>
            <a:rPr lang="en-US" sz="1600" b="1" dirty="0"/>
            <a:t>June 2022</a:t>
          </a:r>
        </a:p>
        <a:p>
          <a:pPr>
            <a:spcAft>
              <a:spcPts val="0"/>
            </a:spcAft>
          </a:pPr>
          <a:r>
            <a:rPr lang="en-US" sz="1200" b="1" dirty="0"/>
            <a:t>EDGEMONT DISC GOLF COURSE COMPLETE!</a:t>
          </a:r>
        </a:p>
      </dgm:t>
    </dgm:pt>
    <dgm:pt modelId="{C0035F1D-517D-4F19-9C9F-DF391BB3ED43}" type="parTrans" cxnId="{C3A37B9A-593A-443A-9A94-1479FD1C7093}">
      <dgm:prSet/>
      <dgm:spPr/>
      <dgm:t>
        <a:bodyPr/>
        <a:lstStyle/>
        <a:p>
          <a:endParaRPr lang="en-US"/>
        </a:p>
      </dgm:t>
    </dgm:pt>
    <dgm:pt modelId="{B669BBD6-3D11-4CDB-9EC0-1ED3A8CF7B0B}" type="sibTrans" cxnId="{C3A37B9A-593A-443A-9A94-1479FD1C7093}">
      <dgm:prSet/>
      <dgm:spPr/>
      <dgm:t>
        <a:bodyPr/>
        <a:lstStyle/>
        <a:p>
          <a:endParaRPr lang="en-US"/>
        </a:p>
      </dgm:t>
    </dgm:pt>
    <dgm:pt modelId="{3ACAF456-D1DB-42E2-AC55-E7E7B649D48D}" type="pres">
      <dgm:prSet presAssocID="{C848E702-BAA9-4A90-B8E4-84793B11B65C}" presName="Name0" presStyleCnt="0">
        <dgm:presLayoutVars>
          <dgm:chMax val="7"/>
          <dgm:chPref val="5"/>
        </dgm:presLayoutVars>
      </dgm:prSet>
      <dgm:spPr/>
    </dgm:pt>
    <dgm:pt modelId="{AD4C5A39-DA7D-4EF7-80AF-8E50AD5A7A4D}" type="pres">
      <dgm:prSet presAssocID="{C848E702-BAA9-4A90-B8E4-84793B11B65C}" presName="arrowNode" presStyleLbl="node1" presStyleIdx="0" presStyleCnt="1" custAng="733506" custScaleX="99163" custScaleY="92573" custLinFactNeighborX="56500" custLinFactNeighborY="3365"/>
      <dgm:spPr>
        <a:solidFill>
          <a:srgbClr val="7030A0"/>
        </a:solidFill>
      </dgm:spPr>
    </dgm:pt>
    <dgm:pt modelId="{35B46EE4-D42C-4DD3-A182-5995A3F2A75D}" type="pres">
      <dgm:prSet presAssocID="{62ACDBA3-638C-44DE-81C0-CBF8C6EFC8FB}" presName="txNode1" presStyleLbl="revTx" presStyleIdx="0" presStyleCnt="5" custScaleX="76534" custScaleY="63916" custLinFactNeighborX="61049" custLinFactNeighborY="89897">
        <dgm:presLayoutVars>
          <dgm:bulletEnabled val="1"/>
        </dgm:presLayoutVars>
      </dgm:prSet>
      <dgm:spPr/>
    </dgm:pt>
    <dgm:pt modelId="{C30F43FB-E51F-42A9-A3A8-E28E9DFF43AA}" type="pres">
      <dgm:prSet presAssocID="{2A80B3FB-F40F-4519-A548-6C099DB38563}" presName="txNode2" presStyleLbl="revTx" presStyleIdx="1" presStyleCnt="5" custScaleX="69023" custScaleY="87489" custLinFactNeighborX="68743" custLinFactNeighborY="-36674">
        <dgm:presLayoutVars>
          <dgm:bulletEnabled val="1"/>
        </dgm:presLayoutVars>
      </dgm:prSet>
      <dgm:spPr/>
    </dgm:pt>
    <dgm:pt modelId="{9F230D33-9957-4892-A91D-575ED9EB0FE4}" type="pres">
      <dgm:prSet presAssocID="{01ED45AC-B492-440A-9601-FAA29B1982D8}" presName="dotNode2" presStyleCnt="0"/>
      <dgm:spPr/>
    </dgm:pt>
    <dgm:pt modelId="{684975BF-C873-4488-AF19-AAC8CC63235E}" type="pres">
      <dgm:prSet presAssocID="{01ED45AC-B492-440A-9601-FAA29B1982D8}" presName="dotRepeatNode" presStyleLbl="fgShp" presStyleIdx="0" presStyleCnt="3" custScaleX="123730" custScaleY="96881" custLinFactX="932713" custLinFactY="-100000" custLinFactNeighborX="1000000" custLinFactNeighborY="-190760"/>
      <dgm:spPr/>
    </dgm:pt>
    <dgm:pt modelId="{5EE16820-B794-40A9-A35D-35420B472FA8}" type="pres">
      <dgm:prSet presAssocID="{EEC2F6FF-038D-4ADC-9102-A17CFDDED013}" presName="txNode3" presStyleLbl="revTx" presStyleIdx="2" presStyleCnt="5" custScaleX="77526" custScaleY="76242" custLinFactNeighborX="81265" custLinFactNeighborY="-10117">
        <dgm:presLayoutVars>
          <dgm:bulletEnabled val="1"/>
        </dgm:presLayoutVars>
      </dgm:prSet>
      <dgm:spPr/>
    </dgm:pt>
    <dgm:pt modelId="{22CB34C5-15C0-44FF-A9D4-9A1E7BB3C9F1}" type="pres">
      <dgm:prSet presAssocID="{A1C6F637-8FE1-4672-ACA9-DF28C1BA1E5A}" presName="dotNode3" presStyleCnt="0"/>
      <dgm:spPr/>
    </dgm:pt>
    <dgm:pt modelId="{51ADE423-EDB6-4FE0-8565-DF9D53F00BEE}" type="pres">
      <dgm:prSet presAssocID="{A1C6F637-8FE1-4672-ACA9-DF28C1BA1E5A}" presName="dotRepeatNode" presStyleLbl="fgShp" presStyleIdx="1" presStyleCnt="3" custLinFactX="851278" custLinFactY="-200000" custLinFactNeighborX="900000" custLinFactNeighborY="-288026"/>
      <dgm:spPr/>
    </dgm:pt>
    <dgm:pt modelId="{6B2620B2-7D07-43C8-85DD-07BAED4E41B7}" type="pres">
      <dgm:prSet presAssocID="{6BAD70A9-2EC2-4578-B374-BAB7ADCBAA05}" presName="txNode4" presStyleLbl="revTx" presStyleIdx="3" presStyleCnt="5" custScaleX="105738" custScaleY="39565" custLinFactX="20626" custLinFactNeighborX="100000" custLinFactNeighborY="-57903">
        <dgm:presLayoutVars>
          <dgm:bulletEnabled val="1"/>
        </dgm:presLayoutVars>
      </dgm:prSet>
      <dgm:spPr/>
    </dgm:pt>
    <dgm:pt modelId="{EA72C6DC-3C92-46F3-9E34-D1412245A4D7}" type="pres">
      <dgm:prSet presAssocID="{1C7206DC-5B10-4FBB-AE34-C22F4A662373}" presName="dotNode4" presStyleCnt="0"/>
      <dgm:spPr/>
    </dgm:pt>
    <dgm:pt modelId="{DF25A206-B19A-4B44-875C-ABEBEBF86C92}" type="pres">
      <dgm:prSet presAssocID="{1C7206DC-5B10-4FBB-AE34-C22F4A662373}" presName="dotRepeatNode" presStyleLbl="fgShp" presStyleIdx="2" presStyleCnt="3" custLinFactX="900000" custLinFactY="-200000" custLinFactNeighborX="960869" custLinFactNeighborY="-203045"/>
      <dgm:spPr/>
    </dgm:pt>
    <dgm:pt modelId="{C4CBD8BE-2A38-4E1E-86BD-1457264737EF}" type="pres">
      <dgm:prSet presAssocID="{BC67E705-17E7-40C0-85A0-537A5DD77BDB}" presName="txNode5" presStyleLbl="revTx" presStyleIdx="4" presStyleCnt="5" custScaleX="73758" custLinFactX="14932" custLinFactNeighborX="100000" custLinFactNeighborY="-95200">
        <dgm:presLayoutVars>
          <dgm:bulletEnabled val="1"/>
        </dgm:presLayoutVars>
      </dgm:prSet>
      <dgm:spPr/>
    </dgm:pt>
  </dgm:ptLst>
  <dgm:cxnLst>
    <dgm:cxn modelId="{5851BB0C-FB3A-49B1-9C39-23C400880184}" type="presOf" srcId="{62ACDBA3-638C-44DE-81C0-CBF8C6EFC8FB}" destId="{35B46EE4-D42C-4DD3-A182-5995A3F2A75D}" srcOrd="0" destOrd="0" presId="urn:microsoft.com/office/officeart/2009/3/layout/DescendingProcess"/>
    <dgm:cxn modelId="{3EE53817-B898-4250-A48F-A82BDA32C5AE}" srcId="{C848E702-BAA9-4A90-B8E4-84793B11B65C}" destId="{62ACDBA3-638C-44DE-81C0-CBF8C6EFC8FB}" srcOrd="0" destOrd="0" parTransId="{224BFA5F-C6E2-4E17-B18D-28EB6F65908D}" sibTransId="{5E10356A-E10F-48E9-A2EA-48A0A87D928F}"/>
    <dgm:cxn modelId="{3008D73A-D1AB-4290-ACCB-0549C2B042A3}" type="presOf" srcId="{A1C6F637-8FE1-4672-ACA9-DF28C1BA1E5A}" destId="{51ADE423-EDB6-4FE0-8565-DF9D53F00BEE}" srcOrd="0" destOrd="0" presId="urn:microsoft.com/office/officeart/2009/3/layout/DescendingProcess"/>
    <dgm:cxn modelId="{C4407169-2DA4-48D4-BBBE-93D871A29C17}" type="presOf" srcId="{EEC2F6FF-038D-4ADC-9102-A17CFDDED013}" destId="{5EE16820-B794-40A9-A35D-35420B472FA8}" srcOrd="0" destOrd="0" presId="urn:microsoft.com/office/officeart/2009/3/layout/DescendingProcess"/>
    <dgm:cxn modelId="{7B14C86C-3CEC-4422-8240-3A29E318CBE8}" type="presOf" srcId="{1C7206DC-5B10-4FBB-AE34-C22F4A662373}" destId="{DF25A206-B19A-4B44-875C-ABEBEBF86C92}" srcOrd="0" destOrd="0" presId="urn:microsoft.com/office/officeart/2009/3/layout/DescendingProcess"/>
    <dgm:cxn modelId="{DB3D1999-5015-497B-AED0-C6D892714196}" type="presOf" srcId="{C848E702-BAA9-4A90-B8E4-84793B11B65C}" destId="{3ACAF456-D1DB-42E2-AC55-E7E7B649D48D}" srcOrd="0" destOrd="0" presId="urn:microsoft.com/office/officeart/2009/3/layout/DescendingProcess"/>
    <dgm:cxn modelId="{C3A37B9A-593A-443A-9A94-1479FD1C7093}" srcId="{C848E702-BAA9-4A90-B8E4-84793B11B65C}" destId="{BC67E705-17E7-40C0-85A0-537A5DD77BDB}" srcOrd="4" destOrd="0" parTransId="{C0035F1D-517D-4F19-9C9F-DF391BB3ED43}" sibTransId="{B669BBD6-3D11-4CDB-9EC0-1ED3A8CF7B0B}"/>
    <dgm:cxn modelId="{4ECC9C9A-B5D5-4583-B64F-716502B31A17}" type="presOf" srcId="{6BAD70A9-2EC2-4578-B374-BAB7ADCBAA05}" destId="{6B2620B2-7D07-43C8-85DD-07BAED4E41B7}" srcOrd="0" destOrd="0" presId="urn:microsoft.com/office/officeart/2009/3/layout/DescendingProcess"/>
    <dgm:cxn modelId="{53F198A2-E424-4037-A159-0E888E1D6441}" type="presOf" srcId="{2A80B3FB-F40F-4519-A548-6C099DB38563}" destId="{C30F43FB-E51F-42A9-A3A8-E28E9DFF43AA}" srcOrd="0" destOrd="0" presId="urn:microsoft.com/office/officeart/2009/3/layout/DescendingProcess"/>
    <dgm:cxn modelId="{6F2716B4-C680-4958-9593-F801884C48D3}" srcId="{C848E702-BAA9-4A90-B8E4-84793B11B65C}" destId="{EEC2F6FF-038D-4ADC-9102-A17CFDDED013}" srcOrd="2" destOrd="0" parTransId="{2D650404-FB18-4B0F-B416-4E2149C76C56}" sibTransId="{A1C6F637-8FE1-4672-ACA9-DF28C1BA1E5A}"/>
    <dgm:cxn modelId="{3EBD72B5-553E-4556-989A-0D86F66BFCE4}" srcId="{C848E702-BAA9-4A90-B8E4-84793B11B65C}" destId="{6BAD70A9-2EC2-4578-B374-BAB7ADCBAA05}" srcOrd="3" destOrd="0" parTransId="{2BA45672-F698-4678-9BC7-64C3DE153D5E}" sibTransId="{1C7206DC-5B10-4FBB-AE34-C22F4A662373}"/>
    <dgm:cxn modelId="{A02CD3CE-79DD-4EB3-8A38-D87875147D24}" type="presOf" srcId="{BC67E705-17E7-40C0-85A0-537A5DD77BDB}" destId="{C4CBD8BE-2A38-4E1E-86BD-1457264737EF}" srcOrd="0" destOrd="0" presId="urn:microsoft.com/office/officeart/2009/3/layout/DescendingProcess"/>
    <dgm:cxn modelId="{4F4194D6-2025-481C-9F65-E4C342B4B22A}" type="presOf" srcId="{01ED45AC-B492-440A-9601-FAA29B1982D8}" destId="{684975BF-C873-4488-AF19-AAC8CC63235E}" srcOrd="0" destOrd="0" presId="urn:microsoft.com/office/officeart/2009/3/layout/DescendingProcess"/>
    <dgm:cxn modelId="{F9D78BEC-1E99-4B07-9E26-C98F803B0D85}" srcId="{C848E702-BAA9-4A90-B8E4-84793B11B65C}" destId="{2A80B3FB-F40F-4519-A548-6C099DB38563}" srcOrd="1" destOrd="0" parTransId="{544A9FE1-D05A-4797-9530-7911C2202F6C}" sibTransId="{01ED45AC-B492-440A-9601-FAA29B1982D8}"/>
    <dgm:cxn modelId="{F7ED71FD-CE0A-495E-90FE-0BFE992A6B8E}" type="presParOf" srcId="{3ACAF456-D1DB-42E2-AC55-E7E7B649D48D}" destId="{AD4C5A39-DA7D-4EF7-80AF-8E50AD5A7A4D}" srcOrd="0" destOrd="0" presId="urn:microsoft.com/office/officeart/2009/3/layout/DescendingProcess"/>
    <dgm:cxn modelId="{AD481ABA-A0CE-46B9-8EC6-27F5EE054ADB}" type="presParOf" srcId="{3ACAF456-D1DB-42E2-AC55-E7E7B649D48D}" destId="{35B46EE4-D42C-4DD3-A182-5995A3F2A75D}" srcOrd="1" destOrd="0" presId="urn:microsoft.com/office/officeart/2009/3/layout/DescendingProcess"/>
    <dgm:cxn modelId="{91771443-0960-4A0C-9904-DC27119CE2DF}" type="presParOf" srcId="{3ACAF456-D1DB-42E2-AC55-E7E7B649D48D}" destId="{C30F43FB-E51F-42A9-A3A8-E28E9DFF43AA}" srcOrd="2" destOrd="0" presId="urn:microsoft.com/office/officeart/2009/3/layout/DescendingProcess"/>
    <dgm:cxn modelId="{F6EDDD96-A865-4188-AE3B-9B5BB912E7CE}" type="presParOf" srcId="{3ACAF456-D1DB-42E2-AC55-E7E7B649D48D}" destId="{9F230D33-9957-4892-A91D-575ED9EB0FE4}" srcOrd="3" destOrd="0" presId="urn:microsoft.com/office/officeart/2009/3/layout/DescendingProcess"/>
    <dgm:cxn modelId="{30FEEC83-D7B6-492C-ADC6-B5A9B7C2F8EE}" type="presParOf" srcId="{9F230D33-9957-4892-A91D-575ED9EB0FE4}" destId="{684975BF-C873-4488-AF19-AAC8CC63235E}" srcOrd="0" destOrd="0" presId="urn:microsoft.com/office/officeart/2009/3/layout/DescendingProcess"/>
    <dgm:cxn modelId="{C7A635FB-2FCD-4CD7-A312-AC2F46C1962A}" type="presParOf" srcId="{3ACAF456-D1DB-42E2-AC55-E7E7B649D48D}" destId="{5EE16820-B794-40A9-A35D-35420B472FA8}" srcOrd="4" destOrd="0" presId="urn:microsoft.com/office/officeart/2009/3/layout/DescendingProcess"/>
    <dgm:cxn modelId="{B260DFFE-1BD3-4EDE-92AA-D4B3F881629B}" type="presParOf" srcId="{3ACAF456-D1DB-42E2-AC55-E7E7B649D48D}" destId="{22CB34C5-15C0-44FF-A9D4-9A1E7BB3C9F1}" srcOrd="5" destOrd="0" presId="urn:microsoft.com/office/officeart/2009/3/layout/DescendingProcess"/>
    <dgm:cxn modelId="{B99EFB31-EFCD-4B09-9E44-5ED5DCCF1343}" type="presParOf" srcId="{22CB34C5-15C0-44FF-A9D4-9A1E7BB3C9F1}" destId="{51ADE423-EDB6-4FE0-8565-DF9D53F00BEE}" srcOrd="0" destOrd="0" presId="urn:microsoft.com/office/officeart/2009/3/layout/DescendingProcess"/>
    <dgm:cxn modelId="{9622398A-F9A2-4BCE-ABEC-751AFEE6B358}" type="presParOf" srcId="{3ACAF456-D1DB-42E2-AC55-E7E7B649D48D}" destId="{6B2620B2-7D07-43C8-85DD-07BAED4E41B7}" srcOrd="6" destOrd="0" presId="urn:microsoft.com/office/officeart/2009/3/layout/DescendingProcess"/>
    <dgm:cxn modelId="{CFE19A53-0AD7-43BD-A6F6-7135BBA62A60}" type="presParOf" srcId="{3ACAF456-D1DB-42E2-AC55-E7E7B649D48D}" destId="{EA72C6DC-3C92-46F3-9E34-D1412245A4D7}" srcOrd="7" destOrd="0" presId="urn:microsoft.com/office/officeart/2009/3/layout/DescendingProcess"/>
    <dgm:cxn modelId="{AC364836-89D6-4723-8FA4-08042B3ECD62}" type="presParOf" srcId="{EA72C6DC-3C92-46F3-9E34-D1412245A4D7}" destId="{DF25A206-B19A-4B44-875C-ABEBEBF86C92}" srcOrd="0" destOrd="0" presId="urn:microsoft.com/office/officeart/2009/3/layout/DescendingProcess"/>
    <dgm:cxn modelId="{3FB3A052-34DB-47CA-BF9B-F7EEFE39BB44}" type="presParOf" srcId="{3ACAF456-D1DB-42E2-AC55-E7E7B649D48D}" destId="{C4CBD8BE-2A38-4E1E-86BD-1457264737EF}" srcOrd="8" destOrd="0" presId="urn:microsoft.com/office/officeart/2009/3/layout/Descending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E9191-F345-41D1-BC78-A57FAC85C889}">
      <dsp:nvSpPr>
        <dsp:cNvPr id="0" name=""/>
        <dsp:cNvSpPr/>
      </dsp:nvSpPr>
      <dsp:spPr>
        <a:xfrm>
          <a:off x="592515" y="401"/>
          <a:ext cx="597251" cy="59725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F3ED10-1F7A-4228-8DBA-95ED52350852}">
      <dsp:nvSpPr>
        <dsp:cNvPr id="0" name=""/>
        <dsp:cNvSpPr/>
      </dsp:nvSpPr>
      <dsp:spPr>
        <a:xfrm>
          <a:off x="719798" y="127685"/>
          <a:ext cx="342685" cy="3426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642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849521-B57C-45E5-AE0C-3EC2C0D4D0A2}">
      <dsp:nvSpPr>
        <dsp:cNvPr id="0" name=""/>
        <dsp:cNvSpPr/>
      </dsp:nvSpPr>
      <dsp:spPr>
        <a:xfrm>
          <a:off x="401590" y="783683"/>
          <a:ext cx="979101" cy="39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ZA" sz="1100" kern="1200" cap="none" dirty="0"/>
            <a:t>Unique layout with slopes</a:t>
          </a:r>
          <a:endParaRPr lang="en-US" sz="1100" kern="1200" cap="none" dirty="0"/>
        </a:p>
      </dsp:txBody>
      <dsp:txXfrm>
        <a:off x="401590" y="783683"/>
        <a:ext cx="979101" cy="391640"/>
      </dsp:txXfrm>
    </dsp:sp>
    <dsp:sp modelId="{CA2BB399-46B1-46DF-BB84-F602FEBB6E8F}">
      <dsp:nvSpPr>
        <dsp:cNvPr id="0" name=""/>
        <dsp:cNvSpPr/>
      </dsp:nvSpPr>
      <dsp:spPr>
        <a:xfrm>
          <a:off x="592515" y="1420099"/>
          <a:ext cx="597251" cy="597251"/>
        </a:xfrm>
        <a:prstGeom prst="ellipse">
          <a:avLst/>
        </a:prstGeom>
        <a:solidFill>
          <a:schemeClr val="accent5">
            <a:hueOff val="-6198687"/>
            <a:satOff val="9275"/>
            <a:lumOff val="-10392"/>
            <a:alphaOff val="0"/>
          </a:schemeClr>
        </a:solidFill>
        <a:ln>
          <a:noFill/>
        </a:ln>
        <a:effectLst/>
      </dsp:spPr>
      <dsp:style>
        <a:lnRef idx="0">
          <a:scrgbClr r="0" g="0" b="0"/>
        </a:lnRef>
        <a:fillRef idx="1">
          <a:scrgbClr r="0" g="0" b="0"/>
        </a:fillRef>
        <a:effectRef idx="0">
          <a:scrgbClr r="0" g="0" b="0"/>
        </a:effectRef>
        <a:fontRef idx="minor"/>
      </dsp:style>
    </dsp:sp>
    <dsp:sp modelId="{D6853916-A787-4645-8300-F6B01D5465FD}">
      <dsp:nvSpPr>
        <dsp:cNvPr id="0" name=""/>
        <dsp:cNvSpPr/>
      </dsp:nvSpPr>
      <dsp:spPr>
        <a:xfrm>
          <a:off x="719798" y="1547382"/>
          <a:ext cx="342685" cy="3426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642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36D849-CB48-479C-B013-12E41455C64A}">
      <dsp:nvSpPr>
        <dsp:cNvPr id="0" name=""/>
        <dsp:cNvSpPr/>
      </dsp:nvSpPr>
      <dsp:spPr>
        <a:xfrm>
          <a:off x="401590" y="2203380"/>
          <a:ext cx="979101" cy="39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ZA" sz="1100" kern="1200" cap="none" dirty="0"/>
            <a:t>Local, Community  Access</a:t>
          </a:r>
          <a:endParaRPr lang="en-US" sz="1100" kern="1200" cap="none" dirty="0"/>
        </a:p>
      </dsp:txBody>
      <dsp:txXfrm>
        <a:off x="401590" y="2203380"/>
        <a:ext cx="979101" cy="391640"/>
      </dsp:txXfrm>
    </dsp:sp>
    <dsp:sp modelId="{1FBD15DA-15EC-437E-AD24-BB3FBA44188E}">
      <dsp:nvSpPr>
        <dsp:cNvPr id="0" name=""/>
        <dsp:cNvSpPr/>
      </dsp:nvSpPr>
      <dsp:spPr>
        <a:xfrm>
          <a:off x="592515" y="2839796"/>
          <a:ext cx="597251" cy="597251"/>
        </a:xfrm>
        <a:prstGeom prst="ellipse">
          <a:avLst/>
        </a:prstGeom>
        <a:solidFill>
          <a:schemeClr val="accent5">
            <a:hueOff val="-12397374"/>
            <a:satOff val="18550"/>
            <a:lumOff val="-20783"/>
            <a:alphaOff val="0"/>
          </a:schemeClr>
        </a:solidFill>
        <a:ln>
          <a:noFill/>
        </a:ln>
        <a:effectLst/>
      </dsp:spPr>
      <dsp:style>
        <a:lnRef idx="0">
          <a:scrgbClr r="0" g="0" b="0"/>
        </a:lnRef>
        <a:fillRef idx="1">
          <a:scrgbClr r="0" g="0" b="0"/>
        </a:fillRef>
        <a:effectRef idx="0">
          <a:scrgbClr r="0" g="0" b="0"/>
        </a:effectRef>
        <a:fontRef idx="minor"/>
      </dsp:style>
    </dsp:sp>
    <dsp:sp modelId="{F978FA78-402E-430D-BD6D-B50543BC1779}">
      <dsp:nvSpPr>
        <dsp:cNvPr id="0" name=""/>
        <dsp:cNvSpPr/>
      </dsp:nvSpPr>
      <dsp:spPr>
        <a:xfrm>
          <a:off x="719798" y="2967079"/>
          <a:ext cx="342685" cy="3426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642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37B87F-714F-41BA-8ABB-43977D1FDD2E}">
      <dsp:nvSpPr>
        <dsp:cNvPr id="0" name=""/>
        <dsp:cNvSpPr/>
      </dsp:nvSpPr>
      <dsp:spPr>
        <a:xfrm>
          <a:off x="401590" y="3623077"/>
          <a:ext cx="979101" cy="39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ZA" sz="1100" kern="1200" cap="none" dirty="0"/>
            <a:t>Beautiful Scenery</a:t>
          </a:r>
          <a:endParaRPr lang="en-US" sz="1100" kern="1200" cap="none" dirty="0"/>
        </a:p>
      </dsp:txBody>
      <dsp:txXfrm>
        <a:off x="401590" y="3623077"/>
        <a:ext cx="979101" cy="391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C81DC-A25E-4908-8E52-42997071CD8C}">
      <dsp:nvSpPr>
        <dsp:cNvPr id="0" name=""/>
        <dsp:cNvSpPr/>
      </dsp:nvSpPr>
      <dsp:spPr>
        <a:xfrm rot="5400000">
          <a:off x="3694998" y="-922121"/>
          <a:ext cx="1729985" cy="5756447"/>
        </a:xfrm>
        <a:prstGeom prst="swooshArrow">
          <a:avLst>
            <a:gd name="adj1" fmla="val 16310"/>
            <a:gd name="adj2" fmla="val 31370"/>
          </a:avLst>
        </a:prstGeom>
        <a:gradFill rotWithShape="0">
          <a:gsLst>
            <a:gs pos="0">
              <a:schemeClr val="accent2">
                <a:alpha val="90000"/>
                <a:hueOff val="0"/>
                <a:satOff val="0"/>
                <a:lumOff val="0"/>
                <a:alphaOff val="0"/>
                <a:shade val="70000"/>
                <a:satMod val="150000"/>
              </a:schemeClr>
            </a:gs>
            <a:gs pos="34000">
              <a:schemeClr val="accent2">
                <a:alpha val="90000"/>
                <a:hueOff val="0"/>
                <a:satOff val="0"/>
                <a:lumOff val="0"/>
                <a:alphaOff val="0"/>
                <a:shade val="70000"/>
                <a:satMod val="140000"/>
              </a:schemeClr>
            </a:gs>
            <a:gs pos="70000">
              <a:schemeClr val="accent2">
                <a:alpha val="90000"/>
                <a:hueOff val="0"/>
                <a:satOff val="0"/>
                <a:lumOff val="0"/>
                <a:alphaOff val="0"/>
                <a:tint val="100000"/>
                <a:shade val="90000"/>
                <a:satMod val="140000"/>
              </a:schemeClr>
            </a:gs>
            <a:gs pos="100000">
              <a:schemeClr val="accent2">
                <a:alpha val="9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C245A2F2-DD18-4214-9A33-593FFC92527B}">
      <dsp:nvSpPr>
        <dsp:cNvPr id="0" name=""/>
        <dsp:cNvSpPr/>
      </dsp:nvSpPr>
      <dsp:spPr>
        <a:xfrm>
          <a:off x="2931588" y="1152463"/>
          <a:ext cx="91918" cy="81342"/>
        </a:xfrm>
        <a:prstGeom prst="ellipse">
          <a:avLst/>
        </a:prstGeom>
        <a:gradFill rotWithShape="0">
          <a:gsLst>
            <a:gs pos="0">
              <a:srgbClr val="FF0000"/>
            </a:gs>
            <a:gs pos="90000">
              <a:schemeClr val="accent2">
                <a:tint val="40000"/>
                <a:hueOff val="0"/>
                <a:satOff val="0"/>
                <a:lumOff val="0"/>
                <a:alphaOff val="0"/>
                <a:shade val="100000"/>
                <a:satMod val="105000"/>
              </a:schemeClr>
            </a:gs>
            <a:gs pos="100000">
              <a:schemeClr val="accent2">
                <a:tint val="40000"/>
                <a:hueOff val="0"/>
                <a:satOff val="0"/>
                <a:lumOff val="0"/>
                <a:alphaOff val="0"/>
                <a:shade val="80000"/>
                <a:satMod val="12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dsp:style>
    </dsp:sp>
    <dsp:sp modelId="{3F599565-D96D-4AD3-8CBF-CA859A628D6C}">
      <dsp:nvSpPr>
        <dsp:cNvPr id="0" name=""/>
        <dsp:cNvSpPr/>
      </dsp:nvSpPr>
      <dsp:spPr>
        <a:xfrm>
          <a:off x="3177823" y="1237337"/>
          <a:ext cx="139609" cy="45719"/>
        </a:xfrm>
        <a:prstGeom prst="ellipse">
          <a:avLst/>
        </a:prstGeom>
        <a:gradFill rotWithShape="0">
          <a:gsLst>
            <a:gs pos="0">
              <a:srgbClr val="FF0000"/>
            </a:gs>
            <a:gs pos="90000">
              <a:schemeClr val="accent2">
                <a:tint val="40000"/>
                <a:hueOff val="0"/>
                <a:satOff val="0"/>
                <a:lumOff val="0"/>
                <a:alphaOff val="0"/>
                <a:shade val="100000"/>
                <a:satMod val="105000"/>
              </a:schemeClr>
            </a:gs>
            <a:gs pos="100000">
              <a:schemeClr val="accent2">
                <a:tint val="40000"/>
                <a:hueOff val="0"/>
                <a:satOff val="0"/>
                <a:lumOff val="0"/>
                <a:alphaOff val="0"/>
                <a:shade val="80000"/>
                <a:satMod val="12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dsp:style>
    </dsp:sp>
    <dsp:sp modelId="{F5D94A2E-1CD6-45E7-89E3-00C7AE0C2299}">
      <dsp:nvSpPr>
        <dsp:cNvPr id="0" name=""/>
        <dsp:cNvSpPr/>
      </dsp:nvSpPr>
      <dsp:spPr>
        <a:xfrm>
          <a:off x="5817256" y="1792503"/>
          <a:ext cx="86804" cy="86804"/>
        </a:xfrm>
        <a:prstGeom prst="ellipse">
          <a:avLst/>
        </a:prstGeom>
        <a:gradFill rotWithShape="0">
          <a:gsLst>
            <a:gs pos="0">
              <a:srgbClr val="FF0000"/>
            </a:gs>
            <a:gs pos="90000">
              <a:schemeClr val="accent2">
                <a:tint val="40000"/>
                <a:hueOff val="0"/>
                <a:satOff val="0"/>
                <a:lumOff val="0"/>
                <a:alphaOff val="0"/>
                <a:shade val="100000"/>
                <a:satMod val="105000"/>
              </a:schemeClr>
            </a:gs>
            <a:gs pos="100000">
              <a:schemeClr val="accent2">
                <a:tint val="40000"/>
                <a:hueOff val="0"/>
                <a:satOff val="0"/>
                <a:lumOff val="0"/>
                <a:alphaOff val="0"/>
                <a:shade val="80000"/>
                <a:satMod val="12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dsp:style>
    </dsp:sp>
    <dsp:sp modelId="{863116FC-5AC6-4611-96C1-252973C77001}">
      <dsp:nvSpPr>
        <dsp:cNvPr id="0" name=""/>
        <dsp:cNvSpPr/>
      </dsp:nvSpPr>
      <dsp:spPr>
        <a:xfrm>
          <a:off x="1364257" y="1309528"/>
          <a:ext cx="1292175" cy="497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b" anchorCtr="0">
          <a:noAutofit/>
        </a:bodyPr>
        <a:lstStyle/>
        <a:p>
          <a:pPr marL="0" lvl="0" indent="0" algn="l" defTabSz="533400">
            <a:lnSpc>
              <a:spcPct val="90000"/>
            </a:lnSpc>
            <a:spcBef>
              <a:spcPct val="0"/>
            </a:spcBef>
            <a:spcAft>
              <a:spcPct val="35000"/>
            </a:spcAft>
            <a:buNone/>
          </a:pPr>
          <a:r>
            <a:rPr lang="en-US" sz="1200" b="1" kern="1200" dirty="0"/>
            <a:t>May 2018</a:t>
          </a:r>
        </a:p>
        <a:p>
          <a:pPr marL="0" lvl="0" indent="0" algn="l" defTabSz="533400">
            <a:lnSpc>
              <a:spcPct val="90000"/>
            </a:lnSpc>
            <a:spcBef>
              <a:spcPct val="0"/>
            </a:spcBef>
            <a:spcAft>
              <a:spcPct val="35000"/>
            </a:spcAft>
            <a:buNone/>
          </a:pPr>
          <a:r>
            <a:rPr lang="en-US" sz="1200" kern="1200" dirty="0"/>
            <a:t>Disc Golf proposed for the community of Edgemont</a:t>
          </a:r>
        </a:p>
      </dsp:txBody>
      <dsp:txXfrm>
        <a:off x="1364257" y="1309528"/>
        <a:ext cx="1292175" cy="497825"/>
      </dsp:txXfrm>
    </dsp:sp>
    <dsp:sp modelId="{F31C2A7B-34F0-4781-BFC2-B85D7145BB2F}">
      <dsp:nvSpPr>
        <dsp:cNvPr id="0" name=""/>
        <dsp:cNvSpPr/>
      </dsp:nvSpPr>
      <dsp:spPr>
        <a:xfrm flipH="1">
          <a:off x="3462249" y="299329"/>
          <a:ext cx="2734690" cy="590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l" defTabSz="533400">
            <a:lnSpc>
              <a:spcPct val="90000"/>
            </a:lnSpc>
            <a:spcBef>
              <a:spcPct val="0"/>
            </a:spcBef>
            <a:spcAft>
              <a:spcPct val="35000"/>
            </a:spcAft>
            <a:buNone/>
          </a:pPr>
          <a:r>
            <a:rPr lang="en-US" sz="1200" b="1" kern="1200" dirty="0"/>
            <a:t>June 2019</a:t>
          </a:r>
          <a:br>
            <a:rPr lang="en-US" sz="1200" kern="1200" dirty="0"/>
          </a:br>
          <a:r>
            <a:rPr lang="en-US" sz="1200" kern="1200" dirty="0"/>
            <a:t>City of Calgary Parks and Disc Golf Association Input</a:t>
          </a:r>
        </a:p>
      </dsp:txBody>
      <dsp:txXfrm>
        <a:off x="3462249" y="299329"/>
        <a:ext cx="2734690" cy="590127"/>
      </dsp:txXfrm>
    </dsp:sp>
    <dsp:sp modelId="{ED6EFB5C-FD3D-4014-A04C-3AC746510AF2}">
      <dsp:nvSpPr>
        <dsp:cNvPr id="0" name=""/>
        <dsp:cNvSpPr/>
      </dsp:nvSpPr>
      <dsp:spPr>
        <a:xfrm>
          <a:off x="3467901" y="1639370"/>
          <a:ext cx="1240347" cy="540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l" defTabSz="533400">
            <a:lnSpc>
              <a:spcPct val="90000"/>
            </a:lnSpc>
            <a:spcBef>
              <a:spcPct val="0"/>
            </a:spcBef>
            <a:spcAft>
              <a:spcPct val="35000"/>
            </a:spcAft>
            <a:buNone/>
          </a:pPr>
          <a:r>
            <a:rPr lang="en-US" sz="1200" b="1" kern="1200" dirty="0"/>
            <a:t>July 2019</a:t>
          </a:r>
          <a:br>
            <a:rPr lang="en-US" sz="1200" kern="1200" dirty="0"/>
          </a:br>
          <a:r>
            <a:rPr lang="en-US" sz="1200" kern="1200" dirty="0"/>
            <a:t>1</a:t>
          </a:r>
          <a:r>
            <a:rPr lang="en-US" sz="1200" kern="1200" baseline="30000" dirty="0"/>
            <a:t>st</a:t>
          </a:r>
          <a:r>
            <a:rPr lang="en-US" sz="1200" kern="1200" dirty="0"/>
            <a:t> post on Edgemont Community Newsletter</a:t>
          </a:r>
        </a:p>
      </dsp:txBody>
      <dsp:txXfrm>
        <a:off x="3467901" y="1639370"/>
        <a:ext cx="1240347" cy="540599"/>
      </dsp:txXfrm>
    </dsp:sp>
    <dsp:sp modelId="{CE4BC826-858F-4A50-95C2-E9C2012FE54C}">
      <dsp:nvSpPr>
        <dsp:cNvPr id="0" name=""/>
        <dsp:cNvSpPr/>
      </dsp:nvSpPr>
      <dsp:spPr>
        <a:xfrm>
          <a:off x="6145408" y="1943879"/>
          <a:ext cx="86804" cy="86804"/>
        </a:xfrm>
        <a:prstGeom prst="ellipse">
          <a:avLst/>
        </a:prstGeom>
        <a:gradFill rotWithShape="0">
          <a:gsLst>
            <a:gs pos="0">
              <a:srgbClr val="FF0000"/>
            </a:gs>
            <a:gs pos="90000">
              <a:schemeClr val="accent2">
                <a:tint val="40000"/>
                <a:hueOff val="0"/>
                <a:satOff val="0"/>
                <a:lumOff val="0"/>
                <a:alphaOff val="0"/>
                <a:shade val="100000"/>
                <a:satMod val="105000"/>
              </a:schemeClr>
            </a:gs>
            <a:gs pos="100000">
              <a:schemeClr val="accent2">
                <a:tint val="40000"/>
                <a:hueOff val="0"/>
                <a:satOff val="0"/>
                <a:lumOff val="0"/>
                <a:alphaOff val="0"/>
                <a:shade val="80000"/>
                <a:satMod val="12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dsp:style>
    </dsp:sp>
    <dsp:sp modelId="{8592DF5C-95CD-434E-9274-3E40A0E0AE05}">
      <dsp:nvSpPr>
        <dsp:cNvPr id="0" name=""/>
        <dsp:cNvSpPr/>
      </dsp:nvSpPr>
      <dsp:spPr>
        <a:xfrm>
          <a:off x="5987226" y="1309760"/>
          <a:ext cx="1462192" cy="353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l" defTabSz="533400">
            <a:lnSpc>
              <a:spcPct val="90000"/>
            </a:lnSpc>
            <a:spcBef>
              <a:spcPct val="0"/>
            </a:spcBef>
            <a:spcAft>
              <a:spcPct val="35000"/>
            </a:spcAft>
            <a:buNone/>
          </a:pPr>
          <a:r>
            <a:rPr lang="en-US" sz="1200" b="1" kern="1200" dirty="0"/>
            <a:t>June 26, 2021</a:t>
          </a:r>
          <a:br>
            <a:rPr lang="en-US" sz="1200" kern="1200" dirty="0"/>
          </a:br>
          <a:r>
            <a:rPr lang="en-US" sz="1200" kern="1200" dirty="0"/>
            <a:t>Intro to Disc Golf Event</a:t>
          </a:r>
        </a:p>
      </dsp:txBody>
      <dsp:txXfrm>
        <a:off x="5987226" y="1309760"/>
        <a:ext cx="1462192" cy="353402"/>
      </dsp:txXfrm>
    </dsp:sp>
    <dsp:sp modelId="{4D9B1DDC-4A53-49D4-B76B-76F5830FDF54}">
      <dsp:nvSpPr>
        <dsp:cNvPr id="0" name=""/>
        <dsp:cNvSpPr/>
      </dsp:nvSpPr>
      <dsp:spPr>
        <a:xfrm>
          <a:off x="4248078" y="2119195"/>
          <a:ext cx="1666051" cy="334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r" defTabSz="533400">
            <a:lnSpc>
              <a:spcPct val="90000"/>
            </a:lnSpc>
            <a:spcBef>
              <a:spcPct val="0"/>
            </a:spcBef>
            <a:spcAft>
              <a:spcPct val="35000"/>
            </a:spcAft>
            <a:buNone/>
          </a:pPr>
          <a:r>
            <a:rPr lang="en-US" sz="1200" b="1" kern="1200" dirty="0"/>
            <a:t>July 7, 2021</a:t>
          </a:r>
          <a:br>
            <a:rPr lang="en-US" sz="1200" kern="1200" dirty="0"/>
          </a:br>
          <a:r>
            <a:rPr lang="en-US" sz="1200" kern="1200" dirty="0"/>
            <a:t>Community Webinar</a:t>
          </a:r>
        </a:p>
      </dsp:txBody>
      <dsp:txXfrm>
        <a:off x="4248078" y="2119195"/>
        <a:ext cx="1666051" cy="334837"/>
      </dsp:txXfrm>
    </dsp:sp>
    <dsp:sp modelId="{CF3CBF1E-1CAA-4413-AE6C-A8F605D8C2D8}">
      <dsp:nvSpPr>
        <dsp:cNvPr id="0" name=""/>
        <dsp:cNvSpPr/>
      </dsp:nvSpPr>
      <dsp:spPr>
        <a:xfrm>
          <a:off x="6614757" y="2269074"/>
          <a:ext cx="86804" cy="86804"/>
        </a:xfrm>
        <a:prstGeom prst="ellipse">
          <a:avLst/>
        </a:prstGeom>
        <a:gradFill rotWithShape="0">
          <a:gsLst>
            <a:gs pos="0">
              <a:srgbClr val="FF0000"/>
            </a:gs>
            <a:gs pos="90000">
              <a:schemeClr val="accent2">
                <a:tint val="40000"/>
                <a:hueOff val="0"/>
                <a:satOff val="0"/>
                <a:lumOff val="0"/>
                <a:alphaOff val="0"/>
                <a:shade val="100000"/>
                <a:satMod val="105000"/>
              </a:schemeClr>
            </a:gs>
            <a:gs pos="100000">
              <a:schemeClr val="accent2">
                <a:tint val="40000"/>
                <a:hueOff val="0"/>
                <a:satOff val="0"/>
                <a:lumOff val="0"/>
                <a:alphaOff val="0"/>
                <a:shade val="80000"/>
                <a:satMod val="12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dsp:style>
    </dsp:sp>
    <dsp:sp modelId="{3AFFB8C3-16FF-4486-BE73-B3272782AE52}">
      <dsp:nvSpPr>
        <dsp:cNvPr id="0" name=""/>
        <dsp:cNvSpPr/>
      </dsp:nvSpPr>
      <dsp:spPr>
        <a:xfrm>
          <a:off x="6352972" y="1775355"/>
          <a:ext cx="1745632" cy="347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r" defTabSz="533400">
            <a:lnSpc>
              <a:spcPct val="90000"/>
            </a:lnSpc>
            <a:spcBef>
              <a:spcPct val="0"/>
            </a:spcBef>
            <a:spcAft>
              <a:spcPct val="35000"/>
            </a:spcAft>
            <a:buNone/>
          </a:pPr>
          <a:r>
            <a:rPr lang="en-US" sz="1200" b="1" kern="1200" dirty="0"/>
            <a:t>July 10, 2021</a:t>
          </a:r>
          <a:br>
            <a:rPr lang="en-US" sz="1200" kern="1200" dirty="0"/>
          </a:br>
          <a:r>
            <a:rPr lang="en-US" sz="1200" kern="1200" dirty="0"/>
            <a:t>Public Engagement Survey</a:t>
          </a:r>
        </a:p>
      </dsp:txBody>
      <dsp:txXfrm>
        <a:off x="6352972" y="1775355"/>
        <a:ext cx="1745632" cy="347394"/>
      </dsp:txXfrm>
    </dsp:sp>
    <dsp:sp modelId="{2D10693E-B649-475F-84C8-43D2CD889C57}">
      <dsp:nvSpPr>
        <dsp:cNvPr id="0" name=""/>
        <dsp:cNvSpPr/>
      </dsp:nvSpPr>
      <dsp:spPr>
        <a:xfrm>
          <a:off x="5894430" y="3092990"/>
          <a:ext cx="979154" cy="637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1778000">
            <a:lnSpc>
              <a:spcPct val="90000"/>
            </a:lnSpc>
            <a:spcBef>
              <a:spcPct val="0"/>
            </a:spcBef>
            <a:spcAft>
              <a:spcPct val="35000"/>
            </a:spcAft>
            <a:buNone/>
          </a:pPr>
          <a:endParaRPr lang="en-US" sz="4000" kern="1200" dirty="0"/>
        </a:p>
      </dsp:txBody>
      <dsp:txXfrm>
        <a:off x="5894430" y="3092990"/>
        <a:ext cx="979154" cy="6370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C5A39-DA7D-4EF7-80AF-8E50AD5A7A4D}">
      <dsp:nvSpPr>
        <dsp:cNvPr id="0" name=""/>
        <dsp:cNvSpPr/>
      </dsp:nvSpPr>
      <dsp:spPr>
        <a:xfrm rot="5129880">
          <a:off x="3169846" y="519832"/>
          <a:ext cx="2308739" cy="1833376"/>
        </a:xfrm>
        <a:prstGeom prst="swooshArrow">
          <a:avLst>
            <a:gd name="adj1" fmla="val 16310"/>
            <a:gd name="adj2" fmla="val 31370"/>
          </a:avLst>
        </a:prstGeom>
        <a:solidFill>
          <a:srgbClr val="7030A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4975BF-C873-4488-AF19-AAC8CC63235E}">
      <dsp:nvSpPr>
        <dsp:cNvPr id="0" name=""/>
        <dsp:cNvSpPr/>
      </dsp:nvSpPr>
      <dsp:spPr>
        <a:xfrm>
          <a:off x="3863793" y="592045"/>
          <a:ext cx="79798" cy="62482"/>
        </a:xfrm>
        <a:prstGeom prst="ellipse">
          <a:avLst/>
        </a:prstGeom>
        <a:solidFill>
          <a:schemeClr val="accent4"/>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ADE423-EDB6-4FE0-8565-DF9D53F00BEE}">
      <dsp:nvSpPr>
        <dsp:cNvPr id="0" name=""/>
        <dsp:cNvSpPr/>
      </dsp:nvSpPr>
      <dsp:spPr>
        <a:xfrm>
          <a:off x="4196037" y="820011"/>
          <a:ext cx="64494" cy="64494"/>
        </a:xfrm>
        <a:prstGeom prst="ellipse">
          <a:avLst/>
        </a:prstGeom>
        <a:solidFill>
          <a:schemeClr val="accent4"/>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25A206-B19A-4B44-875C-ABEBEBF86C92}">
      <dsp:nvSpPr>
        <dsp:cNvPr id="0" name=""/>
        <dsp:cNvSpPr/>
      </dsp:nvSpPr>
      <dsp:spPr>
        <a:xfrm>
          <a:off x="4597678" y="1291368"/>
          <a:ext cx="64494" cy="64494"/>
        </a:xfrm>
        <a:prstGeom prst="ellipse">
          <a:avLst/>
        </a:prstGeom>
        <a:solidFill>
          <a:schemeClr val="accent4"/>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B46EE4-D42C-4DD3-A182-5995A3F2A75D}">
      <dsp:nvSpPr>
        <dsp:cNvPr id="0" name=""/>
        <dsp:cNvSpPr/>
      </dsp:nvSpPr>
      <dsp:spPr>
        <a:xfrm>
          <a:off x="2373412" y="468229"/>
          <a:ext cx="921535" cy="302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b" anchorCtr="0">
          <a:noAutofit/>
        </a:bodyPr>
        <a:lstStyle/>
        <a:p>
          <a:pPr marL="0" lvl="0" indent="0" algn="ctr" defTabSz="533400">
            <a:lnSpc>
              <a:spcPct val="90000"/>
            </a:lnSpc>
            <a:spcBef>
              <a:spcPct val="0"/>
            </a:spcBef>
            <a:spcAft>
              <a:spcPts val="0"/>
            </a:spcAft>
            <a:buNone/>
          </a:pPr>
          <a:r>
            <a:rPr lang="en-US" sz="1200" b="1" kern="1200" dirty="0"/>
            <a:t>July 14 2021 </a:t>
          </a:r>
        </a:p>
        <a:p>
          <a:pPr marL="0" lvl="0" indent="0" algn="ctr" defTabSz="533400">
            <a:lnSpc>
              <a:spcPct val="90000"/>
            </a:lnSpc>
            <a:spcBef>
              <a:spcPct val="0"/>
            </a:spcBef>
            <a:spcAft>
              <a:spcPts val="0"/>
            </a:spcAft>
            <a:buNone/>
          </a:pPr>
          <a:r>
            <a:rPr lang="en-US" sz="1200" kern="1200" dirty="0"/>
            <a:t>Purchase Baskets</a:t>
          </a:r>
        </a:p>
      </dsp:txBody>
      <dsp:txXfrm>
        <a:off x="2373412" y="468229"/>
        <a:ext cx="921535" cy="302546"/>
      </dsp:txXfrm>
    </dsp:sp>
    <dsp:sp modelId="{C30F43FB-E51F-42A9-A3A8-E28E9DFF43AA}">
      <dsp:nvSpPr>
        <dsp:cNvPr id="0" name=""/>
        <dsp:cNvSpPr/>
      </dsp:nvSpPr>
      <dsp:spPr>
        <a:xfrm>
          <a:off x="4474239" y="430148"/>
          <a:ext cx="1212951" cy="414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l" defTabSz="533400">
            <a:lnSpc>
              <a:spcPct val="90000"/>
            </a:lnSpc>
            <a:spcBef>
              <a:spcPct val="0"/>
            </a:spcBef>
            <a:spcAft>
              <a:spcPct val="35000"/>
            </a:spcAft>
            <a:buNone/>
          </a:pPr>
          <a:r>
            <a:rPr lang="en-US" sz="1200" b="1" kern="1200" dirty="0"/>
            <a:t>August 2021</a:t>
          </a:r>
          <a:br>
            <a:rPr lang="en-US" sz="1200" kern="1200" dirty="0"/>
          </a:br>
          <a:r>
            <a:rPr lang="en-US" sz="1200" kern="1200" dirty="0"/>
            <a:t>Receive Final Approval from City Parks</a:t>
          </a:r>
        </a:p>
      </dsp:txBody>
      <dsp:txXfrm>
        <a:off x="4474239" y="430148"/>
        <a:ext cx="1212951" cy="414129"/>
      </dsp:txXfrm>
    </dsp:sp>
    <dsp:sp modelId="{5EE16820-B794-40A9-A35D-35420B472FA8}">
      <dsp:nvSpPr>
        <dsp:cNvPr id="0" name=""/>
        <dsp:cNvSpPr/>
      </dsp:nvSpPr>
      <dsp:spPr>
        <a:xfrm>
          <a:off x="2791475" y="938671"/>
          <a:ext cx="1084855" cy="360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r" defTabSz="533400">
            <a:lnSpc>
              <a:spcPct val="90000"/>
            </a:lnSpc>
            <a:spcBef>
              <a:spcPct val="0"/>
            </a:spcBef>
            <a:spcAft>
              <a:spcPct val="35000"/>
            </a:spcAft>
            <a:buNone/>
          </a:pPr>
          <a:r>
            <a:rPr lang="en-US" sz="1200" b="1" kern="1200" dirty="0"/>
            <a:t>September 2021</a:t>
          </a:r>
          <a:br>
            <a:rPr lang="en-US" sz="1200" kern="1200" dirty="0"/>
          </a:br>
          <a:r>
            <a:rPr lang="en-US" sz="1200" kern="1200" dirty="0"/>
            <a:t>Baskets and Signage Installed</a:t>
          </a:r>
        </a:p>
      </dsp:txBody>
      <dsp:txXfrm>
        <a:off x="2791475" y="938671"/>
        <a:ext cx="1084855" cy="360892"/>
      </dsp:txXfrm>
    </dsp:sp>
    <dsp:sp modelId="{6B2620B2-7D07-43C8-85DD-07BAED4E41B7}">
      <dsp:nvSpPr>
        <dsp:cNvPr id="0" name=""/>
        <dsp:cNvSpPr/>
      </dsp:nvSpPr>
      <dsp:spPr>
        <a:xfrm>
          <a:off x="4942036" y="1215830"/>
          <a:ext cx="1135536" cy="187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l" defTabSz="533400">
            <a:lnSpc>
              <a:spcPct val="90000"/>
            </a:lnSpc>
            <a:spcBef>
              <a:spcPct val="0"/>
            </a:spcBef>
            <a:spcAft>
              <a:spcPct val="35000"/>
            </a:spcAft>
            <a:buNone/>
          </a:pPr>
          <a:r>
            <a:rPr lang="en-US" sz="1200" b="1" kern="1200" dirty="0"/>
            <a:t>May/June 2022</a:t>
          </a:r>
          <a:br>
            <a:rPr lang="en-US" sz="1200" kern="1200" dirty="0"/>
          </a:br>
          <a:r>
            <a:rPr lang="en-US" sz="1200" kern="1200" dirty="0"/>
            <a:t>Tee pad Installation</a:t>
          </a:r>
        </a:p>
      </dsp:txBody>
      <dsp:txXfrm>
        <a:off x="4942036" y="1215830"/>
        <a:ext cx="1135536" cy="187281"/>
      </dsp:txXfrm>
    </dsp:sp>
    <dsp:sp modelId="{C4CBD8BE-2A38-4E1E-86BD-1457264737EF}">
      <dsp:nvSpPr>
        <dsp:cNvPr id="0" name=""/>
        <dsp:cNvSpPr/>
      </dsp:nvSpPr>
      <dsp:spPr>
        <a:xfrm>
          <a:off x="5207804" y="1991761"/>
          <a:ext cx="1200148" cy="473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t" anchorCtr="0">
          <a:noAutofit/>
        </a:bodyPr>
        <a:lstStyle/>
        <a:p>
          <a:pPr marL="0" lvl="0" indent="0" algn="ctr" defTabSz="711200">
            <a:lnSpc>
              <a:spcPct val="90000"/>
            </a:lnSpc>
            <a:spcBef>
              <a:spcPct val="0"/>
            </a:spcBef>
            <a:spcAft>
              <a:spcPts val="0"/>
            </a:spcAft>
            <a:buNone/>
          </a:pPr>
          <a:r>
            <a:rPr lang="en-US" sz="1600" b="1" kern="1200" dirty="0"/>
            <a:t>June 2022</a:t>
          </a:r>
        </a:p>
        <a:p>
          <a:pPr marL="0" lvl="0" indent="0" algn="ctr" defTabSz="711200">
            <a:lnSpc>
              <a:spcPct val="90000"/>
            </a:lnSpc>
            <a:spcBef>
              <a:spcPct val="0"/>
            </a:spcBef>
            <a:spcAft>
              <a:spcPts val="0"/>
            </a:spcAft>
            <a:buNone/>
          </a:pPr>
          <a:r>
            <a:rPr lang="en-US" sz="1200" b="1" kern="1200" dirty="0"/>
            <a:t>EDGEMONT DISC GOLF COURSE COMPLETE!</a:t>
          </a:r>
        </a:p>
      </dsp:txBody>
      <dsp:txXfrm>
        <a:off x="5207804" y="1991761"/>
        <a:ext cx="1200148" cy="47335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CA"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65FDA95-44F4-48B2-8874-A32350A5F1CE}" type="datetimeFigureOut">
              <a:rPr lang="en-CA" smtClean="0"/>
              <a:t>2021-07-08</a:t>
            </a:fld>
            <a:endParaRPr lang="en-CA"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CA"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CA"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C746319-0AB6-4F6A-AAE9-5B2CBA913809}" type="slidenum">
              <a:rPr lang="en-CA" smtClean="0"/>
              <a:t>‹#›</a:t>
            </a:fld>
            <a:endParaRPr lang="en-CA" dirty="0"/>
          </a:p>
        </p:txBody>
      </p:sp>
    </p:spTree>
    <p:extLst>
      <p:ext uri="{BB962C8B-B14F-4D97-AF65-F5344CB8AC3E}">
        <p14:creationId xmlns:p14="http://schemas.microsoft.com/office/powerpoint/2010/main" val="3492643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People sign in, Bill advises people that the only folks talking will be presenters so please turn off audio, and ask questions via chat.</a:t>
            </a:r>
          </a:p>
        </p:txBody>
      </p:sp>
      <p:sp>
        <p:nvSpPr>
          <p:cNvPr id="4" name="Slide Number Placeholder 3"/>
          <p:cNvSpPr>
            <a:spLocks noGrp="1"/>
          </p:cNvSpPr>
          <p:nvPr>
            <p:ph type="sldNum" sz="quarter" idx="5"/>
          </p:nvPr>
        </p:nvSpPr>
        <p:spPr/>
        <p:txBody>
          <a:bodyPr/>
          <a:lstStyle/>
          <a:p>
            <a:fld id="{1C746319-0AB6-4F6A-AAE9-5B2CBA913809}" type="slidenum">
              <a:rPr lang="en-CA" smtClean="0"/>
              <a:t>1</a:t>
            </a:fld>
            <a:endParaRPr lang="en-CA" dirty="0"/>
          </a:p>
        </p:txBody>
      </p:sp>
    </p:spTree>
    <p:extLst>
      <p:ext uri="{BB962C8B-B14F-4D97-AF65-F5344CB8AC3E}">
        <p14:creationId xmlns:p14="http://schemas.microsoft.com/office/powerpoint/2010/main" val="1165780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C746319-0AB6-4F6A-AAE9-5B2CBA913809}" type="slidenum">
              <a:rPr lang="en-CA" smtClean="0"/>
              <a:t>2</a:t>
            </a:fld>
            <a:endParaRPr lang="en-CA" dirty="0"/>
          </a:p>
        </p:txBody>
      </p:sp>
    </p:spTree>
    <p:extLst>
      <p:ext uri="{BB962C8B-B14F-4D97-AF65-F5344CB8AC3E}">
        <p14:creationId xmlns:p14="http://schemas.microsoft.com/office/powerpoint/2010/main" val="1692726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3</a:t>
            </a:fld>
            <a:endParaRPr lang="en-US" dirty="0"/>
          </a:p>
        </p:txBody>
      </p:sp>
    </p:spTree>
    <p:extLst>
      <p:ext uri="{BB962C8B-B14F-4D97-AF65-F5344CB8AC3E}">
        <p14:creationId xmlns:p14="http://schemas.microsoft.com/office/powerpoint/2010/main" val="1304557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meeting is called to order by Bill</a:t>
            </a:r>
          </a:p>
        </p:txBody>
      </p:sp>
      <p:sp>
        <p:nvSpPr>
          <p:cNvPr id="4" name="Slide Number Placeholder 3"/>
          <p:cNvSpPr>
            <a:spLocks noGrp="1"/>
          </p:cNvSpPr>
          <p:nvPr>
            <p:ph type="sldNum" sz="quarter" idx="5"/>
          </p:nvPr>
        </p:nvSpPr>
        <p:spPr/>
        <p:txBody>
          <a:bodyPr/>
          <a:lstStyle/>
          <a:p>
            <a:fld id="{1C746319-0AB6-4F6A-AAE9-5B2CBA913809}" type="slidenum">
              <a:rPr lang="en-CA" smtClean="0"/>
              <a:t>4</a:t>
            </a:fld>
            <a:endParaRPr lang="en-CA" dirty="0"/>
          </a:p>
        </p:txBody>
      </p:sp>
    </p:spTree>
    <p:extLst>
      <p:ext uri="{BB962C8B-B14F-4D97-AF65-F5344CB8AC3E}">
        <p14:creationId xmlns:p14="http://schemas.microsoft.com/office/powerpoint/2010/main" val="1816395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11</a:t>
            </a:fld>
            <a:endParaRPr lang="en-US" dirty="0"/>
          </a:p>
        </p:txBody>
      </p:sp>
    </p:spTree>
    <p:extLst>
      <p:ext uri="{BB962C8B-B14F-4D97-AF65-F5344CB8AC3E}">
        <p14:creationId xmlns:p14="http://schemas.microsoft.com/office/powerpoint/2010/main" val="1272089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15</a:t>
            </a:fld>
            <a:endParaRPr lang="en-US" dirty="0"/>
          </a:p>
        </p:txBody>
      </p:sp>
    </p:spTree>
    <p:extLst>
      <p:ext uri="{BB962C8B-B14F-4D97-AF65-F5344CB8AC3E}">
        <p14:creationId xmlns:p14="http://schemas.microsoft.com/office/powerpoint/2010/main" val="4111466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16</a:t>
            </a:fld>
            <a:endParaRPr lang="en-US" dirty="0"/>
          </a:p>
        </p:txBody>
      </p:sp>
    </p:spTree>
    <p:extLst>
      <p:ext uri="{BB962C8B-B14F-4D97-AF65-F5344CB8AC3E}">
        <p14:creationId xmlns:p14="http://schemas.microsoft.com/office/powerpoint/2010/main" val="2039457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31</a:t>
            </a:fld>
            <a:endParaRPr lang="en-US" dirty="0"/>
          </a:p>
        </p:txBody>
      </p:sp>
    </p:spTree>
    <p:extLst>
      <p:ext uri="{BB962C8B-B14F-4D97-AF65-F5344CB8AC3E}">
        <p14:creationId xmlns:p14="http://schemas.microsoft.com/office/powerpoint/2010/main" val="3285139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Bill adjourns the meeting and thanks everyone for coming out.</a:t>
            </a:r>
          </a:p>
        </p:txBody>
      </p:sp>
      <p:sp>
        <p:nvSpPr>
          <p:cNvPr id="4" name="Slide Number Placeholder 3"/>
          <p:cNvSpPr>
            <a:spLocks noGrp="1"/>
          </p:cNvSpPr>
          <p:nvPr>
            <p:ph type="sldNum" sz="quarter" idx="5"/>
          </p:nvPr>
        </p:nvSpPr>
        <p:spPr/>
        <p:txBody>
          <a:bodyPr/>
          <a:lstStyle/>
          <a:p>
            <a:fld id="{1C746319-0AB6-4F6A-AAE9-5B2CBA913809}" type="slidenum">
              <a:rPr lang="en-CA" smtClean="0"/>
              <a:t>32</a:t>
            </a:fld>
            <a:endParaRPr lang="en-CA" dirty="0"/>
          </a:p>
        </p:txBody>
      </p:sp>
    </p:spTree>
    <p:extLst>
      <p:ext uri="{BB962C8B-B14F-4D97-AF65-F5344CB8AC3E}">
        <p14:creationId xmlns:p14="http://schemas.microsoft.com/office/powerpoint/2010/main" val="3850157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61A52C-2D55-45DE-87E0-98D9733986B0}" type="datetimeFigureOut">
              <a:rPr lang="en-US" smtClean="0"/>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60EE23-6A49-460A-9D25-988128752165}"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61A52C-2D55-45DE-87E0-98D9733986B0}" type="datetimeFigureOut">
              <a:rPr lang="en-US" smtClean="0"/>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60EE23-6A49-460A-9D25-98812875216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1A52C-2D55-45DE-87E0-98D9733986B0}" type="datetimeFigureOut">
              <a:rPr lang="en-US" smtClean="0"/>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60EE23-6A49-460A-9D25-98812875216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61A52C-2D55-45DE-87E0-98D9733986B0}" type="datetimeFigureOut">
              <a:rPr lang="en-US" smtClean="0"/>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60EE23-6A49-460A-9D25-98812875216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61A52C-2D55-45DE-87E0-98D9733986B0}" type="datetimeFigureOut">
              <a:rPr lang="en-US" smtClean="0"/>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60EE23-6A49-460A-9D25-988128752165}"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61A52C-2D55-45DE-87E0-98D9733986B0}" type="datetimeFigureOut">
              <a:rPr lang="en-US" smtClean="0"/>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60EE23-6A49-460A-9D25-98812875216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61A52C-2D55-45DE-87E0-98D9733986B0}" type="datetimeFigureOut">
              <a:rPr lang="en-US" smtClean="0"/>
              <a:t>7/8/2021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60EE23-6A49-460A-9D25-988128752165}"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61A52C-2D55-45DE-87E0-98D9733986B0}" type="datetimeFigureOut">
              <a:rPr lang="en-US" smtClean="0"/>
              <a:t>7/8/2021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60EE23-6A49-460A-9D25-98812875216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61A52C-2D55-45DE-87E0-98D9733986B0}" type="datetimeFigureOut">
              <a:rPr lang="en-US" smtClean="0"/>
              <a:t>7/8/2021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60EE23-6A49-460A-9D25-98812875216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61A52C-2D55-45DE-87E0-98D9733986B0}" type="datetimeFigureOut">
              <a:rPr lang="en-US" smtClean="0"/>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60EE23-6A49-460A-9D25-988128752165}"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61A52C-2D55-45DE-87E0-98D9733986B0}" type="datetimeFigureOut">
              <a:rPr lang="en-US" smtClean="0"/>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60EE23-6A49-460A-9D25-98812875216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761A52C-2D55-45DE-87E0-98D9733986B0}" type="datetimeFigureOut">
              <a:rPr lang="en-US" smtClean="0"/>
              <a:t>7/8/2021</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960EE23-6A49-460A-9D25-988128752165}"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12"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QuickStyle" Target="../diagrams/quickStyle1.xml"/><Relationship Id="rId11" Type="http://schemas.openxmlformats.org/officeDocument/2006/relationships/image" Target="../media/image14.jpeg"/><Relationship Id="rId5" Type="http://schemas.openxmlformats.org/officeDocument/2006/relationships/diagramLayout" Target="../diagrams/layout1.xml"/><Relationship Id="rId10" Type="http://schemas.openxmlformats.org/officeDocument/2006/relationships/image" Target="../media/image7.emf"/><Relationship Id="rId4" Type="http://schemas.openxmlformats.org/officeDocument/2006/relationships/diagramData" Target="../diagrams/data1.xml"/><Relationship Id="rId9"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18.jp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comments" Target="../comments/comment3.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30.xml.rels><?xml version="1.0" encoding="UTF-8" standalone="yes"?>
<Relationships xmlns="http://schemas.openxmlformats.org/package/2006/relationships"><Relationship Id="rId2" Type="http://schemas.openxmlformats.org/officeDocument/2006/relationships/hyperlink" Target="https://drive.google.com/file/d/1Ijht7cAKFLzpYSkOIbNp-9duOhC4sxpx/view?fbclid=IwAR0bI0z74SUTL1Hazs2GZVfwubwRUFwQ7jYchUzDMQQKiu82DalaH_fThw0"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discgolf@rfgrmony.ab.c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Volunteers@edgemont.ab.ca" TargetMode="External"/><Relationship Id="rId2" Type="http://schemas.openxmlformats.org/officeDocument/2006/relationships/hyperlink" Target="mailto:Casino@edgemont.ab.c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solidFill>
                  <a:srgbClr val="0070C0"/>
                </a:solidFill>
              </a:rPr>
              <a:t>Welcome</a:t>
            </a:r>
          </a:p>
        </p:txBody>
      </p:sp>
      <p:sp>
        <p:nvSpPr>
          <p:cNvPr id="3" name="Subtitle 2"/>
          <p:cNvSpPr>
            <a:spLocks noGrp="1"/>
          </p:cNvSpPr>
          <p:nvPr>
            <p:ph type="subTitle" idx="1"/>
          </p:nvPr>
        </p:nvSpPr>
        <p:spPr>
          <a:xfrm>
            <a:off x="685800" y="3505200"/>
            <a:ext cx="7772400" cy="2209800"/>
          </a:xfrm>
        </p:spPr>
        <p:txBody>
          <a:bodyPr>
            <a:normAutofit fontScale="92500"/>
          </a:bodyPr>
          <a:lstStyle/>
          <a:p>
            <a:r>
              <a:rPr lang="en-US" dirty="0"/>
              <a:t>Edgemont Community Association </a:t>
            </a:r>
          </a:p>
          <a:p>
            <a:r>
              <a:rPr lang="en-US" dirty="0"/>
              <a:t>Virtual Disc Golf Webinar</a:t>
            </a:r>
          </a:p>
          <a:p>
            <a:r>
              <a:rPr lang="en-US" dirty="0"/>
              <a:t>Wednesday, July 7</a:t>
            </a:r>
            <a:r>
              <a:rPr lang="en-US" baseline="30000" dirty="0"/>
              <a:t>th</a:t>
            </a:r>
            <a:r>
              <a:rPr lang="en-US" dirty="0"/>
              <a:t> 2021</a:t>
            </a:r>
          </a:p>
          <a:p>
            <a:endParaRPr lang="en-US" dirty="0"/>
          </a:p>
          <a:p>
            <a:r>
              <a:rPr lang="en-CA" dirty="0"/>
              <a:t>Please be aware that this virtual meeting will be recorded.</a:t>
            </a:r>
          </a:p>
          <a:p>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381000"/>
            <a:ext cx="1981200" cy="871728"/>
          </a:xfrm>
          <a:prstGeom prst="rect">
            <a:avLst/>
          </a:prstGeom>
        </p:spPr>
      </p:pic>
    </p:spTree>
    <p:extLst>
      <p:ext uri="{BB962C8B-B14F-4D97-AF65-F5344CB8AC3E}">
        <p14:creationId xmlns:p14="http://schemas.microsoft.com/office/powerpoint/2010/main" val="2339182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B5650-CF00-4C92-B3DC-D815E7F28F68}"/>
              </a:ext>
            </a:extLst>
          </p:cNvPr>
          <p:cNvSpPr>
            <a:spLocks noGrp="1"/>
          </p:cNvSpPr>
          <p:nvPr>
            <p:ph type="title"/>
          </p:nvPr>
        </p:nvSpPr>
        <p:spPr>
          <a:xfrm>
            <a:off x="228600" y="487299"/>
            <a:ext cx="8229600" cy="990600"/>
          </a:xfrm>
        </p:spPr>
        <p:txBody>
          <a:bodyPr/>
          <a:lstStyle/>
          <a:p>
            <a:r>
              <a:rPr lang="en-CA" dirty="0"/>
              <a:t>Initial layout</a:t>
            </a:r>
          </a:p>
        </p:txBody>
      </p:sp>
      <p:sp>
        <p:nvSpPr>
          <p:cNvPr id="3" name="Content Placeholder 2">
            <a:extLst>
              <a:ext uri="{FF2B5EF4-FFF2-40B4-BE49-F238E27FC236}">
                <a16:creationId xmlns:a16="http://schemas.microsoft.com/office/drawing/2014/main" id="{02B8A130-CC29-452F-AB24-ACBFBB157AC3}"/>
              </a:ext>
            </a:extLst>
          </p:cNvPr>
          <p:cNvSpPr>
            <a:spLocks noGrp="1"/>
          </p:cNvSpPr>
          <p:nvPr>
            <p:ph sz="half" idx="1"/>
          </p:nvPr>
        </p:nvSpPr>
        <p:spPr>
          <a:xfrm>
            <a:off x="457200" y="1295400"/>
            <a:ext cx="8229600" cy="1222248"/>
          </a:xfrm>
        </p:spPr>
        <p:txBody>
          <a:bodyPr>
            <a:normAutofit fontScale="92500" lnSpcReduction="10000"/>
          </a:bodyPr>
          <a:lstStyle/>
          <a:p>
            <a:r>
              <a:rPr lang="en-CA" dirty="0"/>
              <a:t>First layout had holes near homes, these were removed and the course was moved to the slopes away from existing fields</a:t>
            </a:r>
          </a:p>
        </p:txBody>
      </p:sp>
      <p:pic>
        <p:nvPicPr>
          <p:cNvPr id="6" name="Picture 5" descr="Map&#10;&#10;Description automatically generated">
            <a:extLst>
              <a:ext uri="{FF2B5EF4-FFF2-40B4-BE49-F238E27FC236}">
                <a16:creationId xmlns:a16="http://schemas.microsoft.com/office/drawing/2014/main" id="{F917E56B-E87E-42C6-A478-6CC8035179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8432" y="2517648"/>
            <a:ext cx="5787136" cy="4340352"/>
          </a:xfrm>
          <a:prstGeom prst="rect">
            <a:avLst/>
          </a:prstGeom>
        </p:spPr>
      </p:pic>
    </p:spTree>
    <p:extLst>
      <p:ext uri="{BB962C8B-B14F-4D97-AF65-F5344CB8AC3E}">
        <p14:creationId xmlns:p14="http://schemas.microsoft.com/office/powerpoint/2010/main" val="3010129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B6193-F9F1-4C54-838F-77350B9FC5DC}"/>
              </a:ext>
            </a:extLst>
          </p:cNvPr>
          <p:cNvSpPr>
            <a:spLocks noGrp="1"/>
          </p:cNvSpPr>
          <p:nvPr>
            <p:ph type="title"/>
          </p:nvPr>
        </p:nvSpPr>
        <p:spPr>
          <a:xfrm>
            <a:off x="519266" y="952306"/>
            <a:ext cx="6643534" cy="536690"/>
          </a:xfrm>
        </p:spPr>
        <p:txBody>
          <a:bodyPr>
            <a:normAutofit fontScale="90000"/>
          </a:bodyPr>
          <a:lstStyle/>
          <a:p>
            <a:r>
              <a:rPr lang="en-US" dirty="0"/>
              <a:t>Final Course Layout – 11 hole</a:t>
            </a:r>
          </a:p>
        </p:txBody>
      </p:sp>
      <p:graphicFrame>
        <p:nvGraphicFramePr>
          <p:cNvPr id="5" name="Content Placeholder 2" descr="Icon Bullets">
            <a:extLst>
              <a:ext uri="{FF2B5EF4-FFF2-40B4-BE49-F238E27FC236}">
                <a16:creationId xmlns:a16="http://schemas.microsoft.com/office/drawing/2014/main" id="{8453D1B9-6A3D-441D-888D-C1BEB727AD58}"/>
              </a:ext>
            </a:extLst>
          </p:cNvPr>
          <p:cNvGraphicFramePr>
            <a:graphicFrameLocks noGrp="1"/>
          </p:cNvGraphicFramePr>
          <p:nvPr>
            <p:ph idx="1"/>
            <p:extLst>
              <p:ext uri="{D42A27DB-BD31-4B8C-83A1-F6EECF244321}">
                <p14:modId xmlns:p14="http://schemas.microsoft.com/office/powerpoint/2010/main" val="4234088648"/>
              </p:ext>
            </p:extLst>
          </p:nvPr>
        </p:nvGraphicFramePr>
        <p:xfrm>
          <a:off x="7361717" y="1475266"/>
          <a:ext cx="1782283" cy="40151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ontent Placeholder 2"/>
          <p:cNvSpPr txBox="1">
            <a:spLocks/>
          </p:cNvSpPr>
          <p:nvPr/>
        </p:nvSpPr>
        <p:spPr>
          <a:xfrm>
            <a:off x="519265" y="1626543"/>
            <a:ext cx="5155463" cy="536689"/>
          </a:xfrm>
          <a:prstGeom prst="rect">
            <a:avLst/>
          </a:prstGeom>
        </p:spPr>
        <p:txBody>
          <a:bodyPr vert="horz" lIns="68580" tIns="34290" rIns="68580" bIns="3429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34290" indent="0">
              <a:buNone/>
            </a:pPr>
            <a:r>
              <a:rPr lang="en-US" sz="1650" dirty="0">
                <a:solidFill>
                  <a:schemeClr val="tx1"/>
                </a:solidFill>
              </a:rPr>
              <a:t>Location: John Laurie Park – Slopes west of parking lot</a:t>
            </a:r>
          </a:p>
        </p:txBody>
      </p:sp>
      <p:graphicFrame>
        <p:nvGraphicFramePr>
          <p:cNvPr id="4" name="Object 3"/>
          <p:cNvGraphicFramePr>
            <a:graphicFrameLocks noChangeAspect="1"/>
          </p:cNvGraphicFramePr>
          <p:nvPr>
            <p:extLst>
              <p:ext uri="{D42A27DB-BD31-4B8C-83A1-F6EECF244321}">
                <p14:modId xmlns:p14="http://schemas.microsoft.com/office/powerpoint/2010/main" val="3758707765"/>
              </p:ext>
            </p:extLst>
          </p:nvPr>
        </p:nvGraphicFramePr>
        <p:xfrm>
          <a:off x="519266" y="1894887"/>
          <a:ext cx="7024534" cy="4545367"/>
        </p:xfrm>
        <a:graphic>
          <a:graphicData uri="http://schemas.openxmlformats.org/presentationml/2006/ole">
            <mc:AlternateContent xmlns:mc="http://schemas.openxmlformats.org/markup-compatibility/2006">
              <mc:Choice xmlns:v="urn:schemas-microsoft-com:vml" Requires="v">
                <p:oleObj spid="_x0000_s1026" name="Acrobat Document" r:id="rId9" imgW="11658361" imgH="7543481" progId="AcroExch.Document.DC">
                  <p:embed/>
                </p:oleObj>
              </mc:Choice>
              <mc:Fallback>
                <p:oleObj name="Acrobat Document" r:id="rId9" imgW="11658361" imgH="7543481" progId="AcroExch.Document.DC">
                  <p:embed/>
                  <p:pic>
                    <p:nvPicPr>
                      <p:cNvPr id="4" name="Object 3"/>
                      <p:cNvPicPr/>
                      <p:nvPr/>
                    </p:nvPicPr>
                    <p:blipFill>
                      <a:blip r:embed="rId10"/>
                      <a:stretch>
                        <a:fillRect/>
                      </a:stretch>
                    </p:blipFill>
                    <p:spPr>
                      <a:xfrm>
                        <a:off x="519266" y="1894887"/>
                        <a:ext cx="7024534" cy="4545367"/>
                      </a:xfrm>
                      <a:prstGeom prst="rect">
                        <a:avLst/>
                      </a:prstGeom>
                    </p:spPr>
                  </p:pic>
                </p:oleObj>
              </mc:Fallback>
            </mc:AlternateContent>
          </a:graphicData>
        </a:graphic>
      </p:graphicFrame>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81159" y="4343400"/>
            <a:ext cx="543398" cy="580737"/>
          </a:xfrm>
          <a:prstGeom prst="ellipse">
            <a:avLst/>
          </a:prstGeom>
          <a:ln>
            <a:noFill/>
          </a:ln>
          <a:effectLst>
            <a:softEdge rad="112500"/>
          </a:effectLst>
        </p:spPr>
      </p:pic>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77291" y="1475266"/>
            <a:ext cx="649928" cy="649928"/>
          </a:xfrm>
          <a:prstGeom prst="ellipse">
            <a:avLst/>
          </a:prstGeom>
          <a:ln>
            <a:noFill/>
          </a:ln>
          <a:effectLst>
            <a:softEdge rad="112500"/>
          </a:effectLst>
        </p:spPr>
      </p:pic>
    </p:spTree>
    <p:extLst>
      <p:ext uri="{BB962C8B-B14F-4D97-AF65-F5344CB8AC3E}">
        <p14:creationId xmlns:p14="http://schemas.microsoft.com/office/powerpoint/2010/main" val="928474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3E864-5D4F-4089-A64E-30B4CED026AA}"/>
              </a:ext>
            </a:extLst>
          </p:cNvPr>
          <p:cNvSpPr>
            <a:spLocks noGrp="1"/>
          </p:cNvSpPr>
          <p:nvPr>
            <p:ph type="title"/>
          </p:nvPr>
        </p:nvSpPr>
        <p:spPr/>
        <p:txBody>
          <a:bodyPr/>
          <a:lstStyle/>
          <a:p>
            <a:r>
              <a:rPr lang="en-CA" dirty="0">
                <a:solidFill>
                  <a:srgbClr val="0070C0"/>
                </a:solidFill>
              </a:rPr>
              <a:t>Signage Example: Main Sign</a:t>
            </a:r>
          </a:p>
        </p:txBody>
      </p:sp>
      <p:sp>
        <p:nvSpPr>
          <p:cNvPr id="3" name="Content Placeholder 2">
            <a:extLst>
              <a:ext uri="{FF2B5EF4-FFF2-40B4-BE49-F238E27FC236}">
                <a16:creationId xmlns:a16="http://schemas.microsoft.com/office/drawing/2014/main" id="{0ABF28B2-85ED-4185-ABF9-436FE44D2B27}"/>
              </a:ext>
            </a:extLst>
          </p:cNvPr>
          <p:cNvSpPr>
            <a:spLocks noGrp="1"/>
          </p:cNvSpPr>
          <p:nvPr>
            <p:ph idx="1"/>
          </p:nvPr>
        </p:nvSpPr>
        <p:spPr/>
        <p:txBody>
          <a:bodyPr>
            <a:normAutofit/>
          </a:bodyPr>
          <a:lstStyle/>
          <a:p>
            <a:pPr marL="342900" lvl="0" indent="-342900" fontAlgn="base">
              <a:lnSpc>
                <a:spcPct val="120000"/>
              </a:lnSpc>
              <a:spcBef>
                <a:spcPts val="800"/>
              </a:spcBef>
              <a:spcAft>
                <a:spcPts val="0"/>
              </a:spcAft>
              <a:buSzPts val="1450"/>
              <a:buFont typeface="Arial" panose="020B0604020202020204" pitchFamily="34" charset="0"/>
              <a:buChar char="•"/>
            </a:pPr>
            <a:endParaRPr lang="en-CA" sz="1200" dirty="0">
              <a:ln>
                <a:noFill/>
              </a:ln>
              <a:solidFill>
                <a:srgbClr val="000000"/>
              </a:solidFill>
              <a:effectLst/>
              <a:latin typeface="Helvetica Neue"/>
              <a:ea typeface="Arial Unicode MS"/>
              <a:cs typeface="Arial Unicode MS"/>
            </a:endParaRPr>
          </a:p>
          <a:p>
            <a:endParaRPr lang="en-CA" dirty="0"/>
          </a:p>
        </p:txBody>
      </p:sp>
      <p:pic>
        <p:nvPicPr>
          <p:cNvPr id="7" name="Picture 6">
            <a:extLst>
              <a:ext uri="{FF2B5EF4-FFF2-40B4-BE49-F238E27FC236}">
                <a16:creationId xmlns:a16="http://schemas.microsoft.com/office/drawing/2014/main" id="{C8FA6F29-F598-429F-9D2F-CDC9641C3632}"/>
              </a:ext>
            </a:extLst>
          </p:cNvPr>
          <p:cNvPicPr>
            <a:picLocks noChangeAspect="1"/>
          </p:cNvPicPr>
          <p:nvPr/>
        </p:nvPicPr>
        <p:blipFill>
          <a:blip r:embed="rId2"/>
          <a:stretch>
            <a:fillRect/>
          </a:stretch>
        </p:blipFill>
        <p:spPr>
          <a:xfrm>
            <a:off x="914400" y="1371600"/>
            <a:ext cx="7772400" cy="5223842"/>
          </a:xfrm>
          <a:prstGeom prst="rect">
            <a:avLst/>
          </a:prstGeom>
        </p:spPr>
      </p:pic>
    </p:spTree>
    <p:extLst>
      <p:ext uri="{BB962C8B-B14F-4D97-AF65-F5344CB8AC3E}">
        <p14:creationId xmlns:p14="http://schemas.microsoft.com/office/powerpoint/2010/main" val="1904300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3E864-5D4F-4089-A64E-30B4CED026AA}"/>
              </a:ext>
            </a:extLst>
          </p:cNvPr>
          <p:cNvSpPr>
            <a:spLocks noGrp="1"/>
          </p:cNvSpPr>
          <p:nvPr>
            <p:ph type="title"/>
          </p:nvPr>
        </p:nvSpPr>
        <p:spPr>
          <a:xfrm>
            <a:off x="457200" y="533400"/>
            <a:ext cx="3810000" cy="1828800"/>
          </a:xfrm>
        </p:spPr>
        <p:txBody>
          <a:bodyPr/>
          <a:lstStyle/>
          <a:p>
            <a:r>
              <a:rPr lang="en-CA" dirty="0">
                <a:solidFill>
                  <a:srgbClr val="0070C0"/>
                </a:solidFill>
              </a:rPr>
              <a:t>Hole Sign Example</a:t>
            </a:r>
          </a:p>
        </p:txBody>
      </p:sp>
      <p:sp>
        <p:nvSpPr>
          <p:cNvPr id="3" name="Content Placeholder 2">
            <a:extLst>
              <a:ext uri="{FF2B5EF4-FFF2-40B4-BE49-F238E27FC236}">
                <a16:creationId xmlns:a16="http://schemas.microsoft.com/office/drawing/2014/main" id="{0ABF28B2-85ED-4185-ABF9-436FE44D2B27}"/>
              </a:ext>
            </a:extLst>
          </p:cNvPr>
          <p:cNvSpPr>
            <a:spLocks noGrp="1"/>
          </p:cNvSpPr>
          <p:nvPr>
            <p:ph idx="1"/>
          </p:nvPr>
        </p:nvSpPr>
        <p:spPr/>
        <p:txBody>
          <a:bodyPr>
            <a:normAutofit/>
          </a:bodyPr>
          <a:lstStyle/>
          <a:p>
            <a:pPr marL="342900" lvl="0" indent="-342900" fontAlgn="base">
              <a:lnSpc>
                <a:spcPct val="120000"/>
              </a:lnSpc>
              <a:spcBef>
                <a:spcPts val="800"/>
              </a:spcBef>
              <a:spcAft>
                <a:spcPts val="0"/>
              </a:spcAft>
              <a:buSzPts val="1450"/>
              <a:buFont typeface="Arial" panose="020B0604020202020204" pitchFamily="34" charset="0"/>
              <a:buChar char="•"/>
            </a:pPr>
            <a:endParaRPr lang="en-CA" sz="1200" dirty="0">
              <a:ln>
                <a:noFill/>
              </a:ln>
              <a:solidFill>
                <a:srgbClr val="000000"/>
              </a:solidFill>
              <a:effectLst/>
              <a:latin typeface="Helvetica Neue"/>
              <a:ea typeface="Arial Unicode MS"/>
              <a:cs typeface="Arial Unicode MS"/>
            </a:endParaRPr>
          </a:p>
          <a:p>
            <a:endParaRPr lang="en-CA" dirty="0"/>
          </a:p>
        </p:txBody>
      </p:sp>
      <p:pic>
        <p:nvPicPr>
          <p:cNvPr id="5" name="Picture 4">
            <a:extLst>
              <a:ext uri="{FF2B5EF4-FFF2-40B4-BE49-F238E27FC236}">
                <a16:creationId xmlns:a16="http://schemas.microsoft.com/office/drawing/2014/main" id="{A7DA2641-1DF1-4C31-A659-A4BCE9752499}"/>
              </a:ext>
            </a:extLst>
          </p:cNvPr>
          <p:cNvPicPr>
            <a:picLocks noChangeAspect="1"/>
          </p:cNvPicPr>
          <p:nvPr/>
        </p:nvPicPr>
        <p:blipFill>
          <a:blip r:embed="rId2"/>
          <a:stretch>
            <a:fillRect/>
          </a:stretch>
        </p:blipFill>
        <p:spPr>
          <a:xfrm>
            <a:off x="4211025" y="381000"/>
            <a:ext cx="4485503" cy="6451060"/>
          </a:xfrm>
          <a:prstGeom prst="rect">
            <a:avLst/>
          </a:prstGeom>
        </p:spPr>
      </p:pic>
    </p:spTree>
    <p:extLst>
      <p:ext uri="{BB962C8B-B14F-4D97-AF65-F5344CB8AC3E}">
        <p14:creationId xmlns:p14="http://schemas.microsoft.com/office/powerpoint/2010/main" val="4185531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1905D-FE49-49DC-8078-ABA131EAF8C4}"/>
              </a:ext>
            </a:extLst>
          </p:cNvPr>
          <p:cNvSpPr>
            <a:spLocks noGrp="1"/>
          </p:cNvSpPr>
          <p:nvPr>
            <p:ph type="title"/>
          </p:nvPr>
        </p:nvSpPr>
        <p:spPr/>
        <p:txBody>
          <a:bodyPr/>
          <a:lstStyle/>
          <a:p>
            <a:r>
              <a:rPr lang="en-CA" dirty="0"/>
              <a:t>Project Plan</a:t>
            </a:r>
          </a:p>
        </p:txBody>
      </p:sp>
      <p:sp>
        <p:nvSpPr>
          <p:cNvPr id="3" name="Content Placeholder 2">
            <a:extLst>
              <a:ext uri="{FF2B5EF4-FFF2-40B4-BE49-F238E27FC236}">
                <a16:creationId xmlns:a16="http://schemas.microsoft.com/office/drawing/2014/main" id="{856A50E3-A7C0-445F-BB1B-4126CC10BDA6}"/>
              </a:ext>
            </a:extLst>
          </p:cNvPr>
          <p:cNvSpPr>
            <a:spLocks noGrp="1"/>
          </p:cNvSpPr>
          <p:nvPr>
            <p:ph idx="1"/>
          </p:nvPr>
        </p:nvSpPr>
        <p:spPr/>
        <p:txBody>
          <a:bodyPr/>
          <a:lstStyle/>
          <a:p>
            <a:r>
              <a:rPr lang="en-CA" dirty="0"/>
              <a:t>John Laurie Park selected as best site in community</a:t>
            </a:r>
          </a:p>
          <a:p>
            <a:r>
              <a:rPr lang="en-CA" dirty="0"/>
              <a:t>Existing infrastructure, undeveloped slopes with great mountain and city views</a:t>
            </a:r>
          </a:p>
          <a:p>
            <a:r>
              <a:rPr lang="en-CA" dirty="0"/>
              <a:t>Course designed, modified to meet community needs</a:t>
            </a:r>
          </a:p>
          <a:p>
            <a:r>
              <a:rPr lang="en-CA" dirty="0"/>
              <a:t>Funding for majority of course development gained</a:t>
            </a:r>
          </a:p>
          <a:p>
            <a:r>
              <a:rPr lang="en-CA" dirty="0"/>
              <a:t>Webinar completes community engagement</a:t>
            </a:r>
          </a:p>
          <a:p>
            <a:r>
              <a:rPr lang="en-CA" dirty="0"/>
              <a:t>Final survey to collect input from residents</a:t>
            </a:r>
          </a:p>
          <a:p>
            <a:r>
              <a:rPr lang="en-CA" dirty="0"/>
              <a:t>Board decides on approval or more mitigation</a:t>
            </a:r>
          </a:p>
          <a:p>
            <a:r>
              <a:rPr lang="en-CA" dirty="0"/>
              <a:t>Construction to follow</a:t>
            </a:r>
          </a:p>
        </p:txBody>
      </p:sp>
    </p:spTree>
    <p:extLst>
      <p:ext uri="{BB962C8B-B14F-4D97-AF65-F5344CB8AC3E}">
        <p14:creationId xmlns:p14="http://schemas.microsoft.com/office/powerpoint/2010/main" val="2094061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888E1-1C83-45CD-94C1-01CE6D18A71C}"/>
              </a:ext>
            </a:extLst>
          </p:cNvPr>
          <p:cNvSpPr>
            <a:spLocks noGrp="1"/>
          </p:cNvSpPr>
          <p:nvPr>
            <p:ph type="title"/>
          </p:nvPr>
        </p:nvSpPr>
        <p:spPr>
          <a:xfrm>
            <a:off x="378177" y="803862"/>
            <a:ext cx="5019796" cy="1017270"/>
          </a:xfrm>
        </p:spPr>
        <p:txBody>
          <a:bodyPr>
            <a:normAutofit/>
          </a:bodyPr>
          <a:lstStyle/>
          <a:p>
            <a:r>
              <a:rPr lang="en-US" dirty="0"/>
              <a:t>Timeline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84570834"/>
              </p:ext>
            </p:extLst>
          </p:nvPr>
        </p:nvGraphicFramePr>
        <p:xfrm>
          <a:off x="-1280907" y="857250"/>
          <a:ext cx="8098605" cy="3981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nvGraphicFramePr>
        <p:xfrm>
          <a:off x="2316324" y="3158450"/>
          <a:ext cx="6420482" cy="29584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8651" y="3247753"/>
            <a:ext cx="2375807" cy="2375807"/>
          </a:xfrm>
          <a:prstGeom prst="rect">
            <a:avLst/>
          </a:prstGeom>
        </p:spPr>
      </p:pic>
      <p:sp>
        <p:nvSpPr>
          <p:cNvPr id="16" name="Curved Right Arrow 15"/>
          <p:cNvSpPr/>
          <p:nvPr/>
        </p:nvSpPr>
        <p:spPr>
          <a:xfrm rot="19921407">
            <a:off x="2051174" y="2173979"/>
            <a:ext cx="45719" cy="37144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solidFill>
                <a:schemeClr val="tx1"/>
              </a:solidFill>
            </a:endParaRPr>
          </a:p>
        </p:txBody>
      </p:sp>
      <p:sp>
        <p:nvSpPr>
          <p:cNvPr id="17" name="Curved Down Arrow 16"/>
          <p:cNvSpPr/>
          <p:nvPr/>
        </p:nvSpPr>
        <p:spPr>
          <a:xfrm rot="18525221">
            <a:off x="1587255" y="1795109"/>
            <a:ext cx="460490" cy="4571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solidFill>
                <a:schemeClr val="tx1"/>
              </a:solidFill>
            </a:endParaRPr>
          </a:p>
        </p:txBody>
      </p:sp>
      <p:sp>
        <p:nvSpPr>
          <p:cNvPr id="18" name="Curved Down Arrow 17"/>
          <p:cNvSpPr/>
          <p:nvPr/>
        </p:nvSpPr>
        <p:spPr>
          <a:xfrm rot="17388409">
            <a:off x="4287342" y="2349181"/>
            <a:ext cx="401662" cy="16369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solidFill>
                <a:schemeClr val="tx1"/>
              </a:solidFill>
            </a:endParaRPr>
          </a:p>
        </p:txBody>
      </p:sp>
      <p:sp>
        <p:nvSpPr>
          <p:cNvPr id="20" name="Curved Down Arrow 19"/>
          <p:cNvSpPr/>
          <p:nvPr/>
        </p:nvSpPr>
        <p:spPr>
          <a:xfrm rot="8548720">
            <a:off x="4641531" y="2978677"/>
            <a:ext cx="401662" cy="16369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solidFill>
                <a:schemeClr val="tx1"/>
              </a:solidFill>
            </a:endParaRPr>
          </a:p>
        </p:txBody>
      </p:sp>
      <p:sp>
        <p:nvSpPr>
          <p:cNvPr id="21" name="Curved Down Arrow 20"/>
          <p:cNvSpPr/>
          <p:nvPr/>
        </p:nvSpPr>
        <p:spPr>
          <a:xfrm rot="20017250">
            <a:off x="5247073" y="2606499"/>
            <a:ext cx="934100" cy="3208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solidFill>
                <a:schemeClr val="tx1"/>
              </a:solidFill>
            </a:endParaRPr>
          </a:p>
        </p:txBody>
      </p:sp>
      <p:sp>
        <p:nvSpPr>
          <p:cNvPr id="22" name="Curved Down Arrow 21"/>
          <p:cNvSpPr/>
          <p:nvPr/>
        </p:nvSpPr>
        <p:spPr>
          <a:xfrm rot="20998384">
            <a:off x="6236959" y="3525970"/>
            <a:ext cx="631110" cy="15629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solidFill>
                <a:schemeClr val="tx1"/>
              </a:solidFill>
            </a:endParaRPr>
          </a:p>
        </p:txBody>
      </p:sp>
      <p:sp>
        <p:nvSpPr>
          <p:cNvPr id="23" name="Oval 22"/>
          <p:cNvSpPr/>
          <p:nvPr/>
        </p:nvSpPr>
        <p:spPr>
          <a:xfrm>
            <a:off x="541846" y="1925503"/>
            <a:ext cx="86804" cy="86804"/>
          </a:xfrm>
          <a:prstGeom prst="ellipse">
            <a:avLst/>
          </a:prstGeom>
          <a:gradFill>
            <a:gsLst>
              <a:gs pos="0">
                <a:srgbClr val="FF0000"/>
              </a:gs>
              <a:gs pos="90000">
                <a:schemeClr val="accent2">
                  <a:tint val="40000"/>
                  <a:hueOff val="0"/>
                  <a:satOff val="0"/>
                  <a:lumOff val="0"/>
                  <a:alphaOff val="0"/>
                  <a:shade val="100000"/>
                  <a:satMod val="105000"/>
                </a:schemeClr>
              </a:gs>
              <a:gs pos="100000">
                <a:schemeClr val="accent2">
                  <a:tint val="40000"/>
                  <a:hueOff val="0"/>
                  <a:satOff val="0"/>
                  <a:lumOff val="0"/>
                  <a:alphaOff val="0"/>
                  <a:shade val="80000"/>
                  <a:satMod val="120000"/>
                </a:schemeClr>
              </a:gs>
            </a:gsLst>
          </a:gradFill>
        </p:spPr>
        <p:style>
          <a:lnRef idx="0">
            <a:schemeClr val="lt1">
              <a:hueOff val="0"/>
              <a:satOff val="0"/>
              <a:lumOff val="0"/>
              <a:alphaOff val="0"/>
            </a:schemeClr>
          </a:lnRef>
          <a:fillRef idx="3">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sp>
      <p:sp>
        <p:nvSpPr>
          <p:cNvPr id="25" name="Oval 24"/>
          <p:cNvSpPr/>
          <p:nvPr/>
        </p:nvSpPr>
        <p:spPr>
          <a:xfrm>
            <a:off x="5790832" y="3558114"/>
            <a:ext cx="79799" cy="62482"/>
          </a:xfrm>
          <a:prstGeom prst="ellipse">
            <a:avLst/>
          </a:prstGeom>
          <a:solidFill>
            <a:schemeClr val="accent4"/>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26" name="Curved Down Arrow 25"/>
          <p:cNvSpPr/>
          <p:nvPr/>
        </p:nvSpPr>
        <p:spPr>
          <a:xfrm rot="8970390">
            <a:off x="5592587" y="3673525"/>
            <a:ext cx="333315" cy="1367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solidFill>
                <a:schemeClr val="tx1"/>
              </a:solidFill>
            </a:endParaRPr>
          </a:p>
        </p:txBody>
      </p:sp>
      <p:sp>
        <p:nvSpPr>
          <p:cNvPr id="27" name="Curved Down Arrow 26"/>
          <p:cNvSpPr/>
          <p:nvPr/>
        </p:nvSpPr>
        <p:spPr>
          <a:xfrm rot="9466648">
            <a:off x="6270582" y="4136434"/>
            <a:ext cx="424285" cy="16369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solidFill>
                <a:schemeClr val="tx1"/>
              </a:solidFill>
            </a:endParaRPr>
          </a:p>
        </p:txBody>
      </p:sp>
      <p:sp>
        <p:nvSpPr>
          <p:cNvPr id="28" name="Curved Down Arrow 27"/>
          <p:cNvSpPr/>
          <p:nvPr/>
        </p:nvSpPr>
        <p:spPr>
          <a:xfrm rot="20671848">
            <a:off x="6938350" y="4210053"/>
            <a:ext cx="486482" cy="16369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solidFill>
                <a:schemeClr val="tx1"/>
              </a:solidFill>
            </a:endParaRPr>
          </a:p>
        </p:txBody>
      </p:sp>
      <p:pic>
        <p:nvPicPr>
          <p:cNvPr id="31" name="Picture 3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99257">
            <a:off x="7551422" y="5106135"/>
            <a:ext cx="233690" cy="233690"/>
          </a:xfrm>
          <a:prstGeom prst="rect">
            <a:avLst/>
          </a:prstGeom>
        </p:spPr>
      </p:pic>
      <p:sp>
        <p:nvSpPr>
          <p:cNvPr id="32" name="TextBox 31"/>
          <p:cNvSpPr txBox="1"/>
          <p:nvPr/>
        </p:nvSpPr>
        <p:spPr>
          <a:xfrm>
            <a:off x="4543004" y="1724353"/>
            <a:ext cx="4690195" cy="369332"/>
          </a:xfrm>
          <a:prstGeom prst="rect">
            <a:avLst/>
          </a:prstGeom>
          <a:solidFill>
            <a:schemeClr val="accent2"/>
          </a:solidFill>
        </p:spPr>
        <p:txBody>
          <a:bodyPr wrap="none" rtlCol="0">
            <a:spAutoFit/>
          </a:bodyPr>
          <a:lstStyle/>
          <a:p>
            <a:r>
              <a:rPr lang="en-US" dirty="0">
                <a:solidFill>
                  <a:schemeClr val="bg1"/>
                </a:solidFill>
              </a:rPr>
              <a:t>PHASE 1: PLANNING AND PREPARATION</a:t>
            </a:r>
            <a:endParaRPr lang="en-CA" dirty="0">
              <a:solidFill>
                <a:schemeClr val="bg1"/>
              </a:solidFill>
            </a:endParaRPr>
          </a:p>
        </p:txBody>
      </p:sp>
      <p:sp>
        <p:nvSpPr>
          <p:cNvPr id="33" name="TextBox 32"/>
          <p:cNvSpPr txBox="1"/>
          <p:nvPr/>
        </p:nvSpPr>
        <p:spPr>
          <a:xfrm>
            <a:off x="2962552" y="4612628"/>
            <a:ext cx="3147015" cy="369332"/>
          </a:xfrm>
          <a:prstGeom prst="rect">
            <a:avLst/>
          </a:prstGeom>
          <a:solidFill>
            <a:srgbClr val="7030A0"/>
          </a:solidFill>
        </p:spPr>
        <p:txBody>
          <a:bodyPr wrap="none" rtlCol="0">
            <a:spAutoFit/>
          </a:bodyPr>
          <a:lstStyle/>
          <a:p>
            <a:r>
              <a:rPr lang="en-US" dirty="0">
                <a:solidFill>
                  <a:schemeClr val="bg1"/>
                </a:solidFill>
              </a:rPr>
              <a:t>PHASE 2: CONSTRUCTION</a:t>
            </a:r>
            <a:endParaRPr lang="en-CA" dirty="0">
              <a:solidFill>
                <a:schemeClr val="bg1"/>
              </a:solidFill>
            </a:endParaRPr>
          </a:p>
        </p:txBody>
      </p:sp>
      <p:sp>
        <p:nvSpPr>
          <p:cNvPr id="34" name="TextBox 33"/>
          <p:cNvSpPr txBox="1"/>
          <p:nvPr/>
        </p:nvSpPr>
        <p:spPr>
          <a:xfrm>
            <a:off x="2577020" y="5165353"/>
            <a:ext cx="3975494" cy="715581"/>
          </a:xfrm>
          <a:prstGeom prst="rect">
            <a:avLst/>
          </a:prstGeom>
          <a:noFill/>
        </p:spPr>
        <p:txBody>
          <a:bodyPr wrap="square" rtlCol="0">
            <a:spAutoFit/>
          </a:bodyPr>
          <a:lstStyle/>
          <a:p>
            <a:r>
              <a:rPr lang="en-US" sz="1350" i="1" dirty="0"/>
              <a:t>Note: Course is always opened to public for play (before, during or after baskets and signage have been installed. </a:t>
            </a:r>
            <a:endParaRPr lang="en-CA" sz="1350" i="1" dirty="0"/>
          </a:p>
        </p:txBody>
      </p:sp>
    </p:spTree>
    <p:extLst>
      <p:ext uri="{BB962C8B-B14F-4D97-AF65-F5344CB8AC3E}">
        <p14:creationId xmlns:p14="http://schemas.microsoft.com/office/powerpoint/2010/main" val="1194767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5DEC2-3CE6-403C-843D-B88A8A456CA0}"/>
              </a:ext>
            </a:extLst>
          </p:cNvPr>
          <p:cNvSpPr>
            <a:spLocks noGrp="1"/>
          </p:cNvSpPr>
          <p:nvPr>
            <p:ph type="title"/>
          </p:nvPr>
        </p:nvSpPr>
        <p:spPr>
          <a:xfrm>
            <a:off x="400050" y="1064419"/>
            <a:ext cx="7406640" cy="1017270"/>
          </a:xfrm>
        </p:spPr>
        <p:txBody>
          <a:bodyPr>
            <a:normAutofit/>
          </a:bodyPr>
          <a:lstStyle/>
          <a:p>
            <a:r>
              <a:rPr lang="en-US" dirty="0"/>
              <a:t>Budget and Funding</a:t>
            </a:r>
          </a:p>
        </p:txBody>
      </p:sp>
      <p:graphicFrame>
        <p:nvGraphicFramePr>
          <p:cNvPr id="6" name="Content Placeholder 5" descr="Donut Graph">
            <a:extLst>
              <a:ext uri="{FF2B5EF4-FFF2-40B4-BE49-F238E27FC236}">
                <a16:creationId xmlns:a16="http://schemas.microsoft.com/office/drawing/2014/main" id="{7DA7D383-0500-4639-A1D4-4FAB65F80027}"/>
              </a:ext>
            </a:extLst>
          </p:cNvPr>
          <p:cNvGraphicFramePr>
            <a:graphicFrameLocks noGrp="1"/>
          </p:cNvGraphicFramePr>
          <p:nvPr>
            <p:ph idx="1"/>
            <p:extLst>
              <p:ext uri="{D42A27DB-BD31-4B8C-83A1-F6EECF244321}">
                <p14:modId xmlns:p14="http://schemas.microsoft.com/office/powerpoint/2010/main" val="3432565656"/>
              </p:ext>
            </p:extLst>
          </p:nvPr>
        </p:nvGraphicFramePr>
        <p:xfrm>
          <a:off x="632045" y="1874197"/>
          <a:ext cx="5318699" cy="3719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55385929"/>
              </p:ext>
            </p:extLst>
          </p:nvPr>
        </p:nvGraphicFramePr>
        <p:xfrm>
          <a:off x="6315074" y="1874197"/>
          <a:ext cx="2464595" cy="2858084"/>
        </p:xfrm>
        <a:graphic>
          <a:graphicData uri="http://schemas.openxmlformats.org/drawingml/2006/table">
            <a:tbl>
              <a:tblPr firstRow="1" bandRow="1">
                <a:tableStyleId>{5C22544A-7EE6-4342-B048-85BDC9FD1C3A}</a:tableStyleId>
              </a:tblPr>
              <a:tblGrid>
                <a:gridCol w="1607345">
                  <a:extLst>
                    <a:ext uri="{9D8B030D-6E8A-4147-A177-3AD203B41FA5}">
                      <a16:colId xmlns:a16="http://schemas.microsoft.com/office/drawing/2014/main" val="945092563"/>
                    </a:ext>
                  </a:extLst>
                </a:gridCol>
                <a:gridCol w="857250">
                  <a:extLst>
                    <a:ext uri="{9D8B030D-6E8A-4147-A177-3AD203B41FA5}">
                      <a16:colId xmlns:a16="http://schemas.microsoft.com/office/drawing/2014/main" val="408563266"/>
                    </a:ext>
                  </a:extLst>
                </a:gridCol>
              </a:tblGrid>
              <a:tr h="267560">
                <a:tc>
                  <a:txBody>
                    <a:bodyPr/>
                    <a:lstStyle/>
                    <a:p>
                      <a:r>
                        <a:rPr lang="en-US" sz="1200" dirty="0"/>
                        <a:t>ITEM</a:t>
                      </a:r>
                      <a:endParaRPr lang="en-CA" sz="1200" dirty="0"/>
                    </a:p>
                  </a:txBody>
                  <a:tcPr marL="68580" marR="68580" marT="34290" marB="34290"/>
                </a:tc>
                <a:tc>
                  <a:txBody>
                    <a:bodyPr/>
                    <a:lstStyle/>
                    <a:p>
                      <a:r>
                        <a:rPr lang="en-US" sz="1200" dirty="0"/>
                        <a:t>COST</a:t>
                      </a:r>
                      <a:endParaRPr lang="en-CA" sz="1200" dirty="0"/>
                    </a:p>
                  </a:txBody>
                  <a:tcPr marL="68580" marR="68580" marT="34290" marB="34290"/>
                </a:tc>
                <a:extLst>
                  <a:ext uri="{0D108BD9-81ED-4DB2-BD59-A6C34878D82A}">
                    <a16:rowId xmlns:a16="http://schemas.microsoft.com/office/drawing/2014/main" val="470734506"/>
                  </a:ext>
                </a:extLst>
              </a:tr>
              <a:tr h="224675">
                <a:tc>
                  <a:txBody>
                    <a:bodyPr/>
                    <a:lstStyle/>
                    <a:p>
                      <a:r>
                        <a:rPr lang="en-US" sz="900" dirty="0"/>
                        <a:t>Signage</a:t>
                      </a:r>
                      <a:endParaRPr lang="en-US" sz="900" baseline="0" dirty="0"/>
                    </a:p>
                  </a:txBody>
                  <a:tcPr marL="68580" marR="68580" marT="34290" marB="34290"/>
                </a:tc>
                <a:tc>
                  <a:txBody>
                    <a:bodyPr/>
                    <a:lstStyle/>
                    <a:p>
                      <a:r>
                        <a:rPr lang="en-US" sz="900" dirty="0"/>
                        <a:t>$4000</a:t>
                      </a:r>
                      <a:endParaRPr lang="en-CA" sz="900" dirty="0"/>
                    </a:p>
                  </a:txBody>
                  <a:tcPr marL="68580" marR="68580" marT="34290" marB="34290"/>
                </a:tc>
                <a:extLst>
                  <a:ext uri="{0D108BD9-81ED-4DB2-BD59-A6C34878D82A}">
                    <a16:rowId xmlns:a16="http://schemas.microsoft.com/office/drawing/2014/main" val="2467242250"/>
                  </a:ext>
                </a:extLst>
              </a:tr>
              <a:tr h="205740">
                <a:tc>
                  <a:txBody>
                    <a:bodyPr/>
                    <a:lstStyle/>
                    <a:p>
                      <a:r>
                        <a:rPr lang="en-US" sz="900" dirty="0"/>
                        <a:t>Basket Cost</a:t>
                      </a:r>
                      <a:endParaRPr lang="en-CA" sz="900" dirty="0"/>
                    </a:p>
                  </a:txBody>
                  <a:tcPr marL="68580" marR="68580" marT="34290" marB="34290"/>
                </a:tc>
                <a:tc>
                  <a:txBody>
                    <a:bodyPr/>
                    <a:lstStyle/>
                    <a:p>
                      <a:r>
                        <a:rPr lang="en-US" sz="900" dirty="0"/>
                        <a:t>$6500</a:t>
                      </a:r>
                      <a:endParaRPr lang="en-CA" sz="900" dirty="0"/>
                    </a:p>
                  </a:txBody>
                  <a:tcPr marL="68580" marR="68580" marT="34290" marB="34290"/>
                </a:tc>
                <a:extLst>
                  <a:ext uri="{0D108BD9-81ED-4DB2-BD59-A6C34878D82A}">
                    <a16:rowId xmlns:a16="http://schemas.microsoft.com/office/drawing/2014/main" val="1870801686"/>
                  </a:ext>
                </a:extLst>
              </a:tr>
              <a:tr h="342900">
                <a:tc>
                  <a:txBody>
                    <a:bodyPr/>
                    <a:lstStyle/>
                    <a:p>
                      <a:r>
                        <a:rPr lang="en-US" sz="900" dirty="0"/>
                        <a:t>2021 Install (Basket and Signage)</a:t>
                      </a:r>
                      <a:endParaRPr lang="en-CA" sz="900" dirty="0"/>
                    </a:p>
                  </a:txBody>
                  <a:tcPr marL="68580" marR="68580" marT="34290" marB="34290"/>
                </a:tc>
                <a:tc>
                  <a:txBody>
                    <a:bodyPr/>
                    <a:lstStyle/>
                    <a:p>
                      <a:r>
                        <a:rPr lang="en-US" sz="900" dirty="0"/>
                        <a:t>$8000</a:t>
                      </a:r>
                      <a:endParaRPr lang="en-CA" sz="900" dirty="0"/>
                    </a:p>
                  </a:txBody>
                  <a:tcPr marL="68580" marR="68580" marT="34290" marB="34290"/>
                </a:tc>
                <a:extLst>
                  <a:ext uri="{0D108BD9-81ED-4DB2-BD59-A6C34878D82A}">
                    <a16:rowId xmlns:a16="http://schemas.microsoft.com/office/drawing/2014/main" val="3230099640"/>
                  </a:ext>
                </a:extLst>
              </a:tr>
              <a:tr h="222967">
                <a:tc>
                  <a:txBody>
                    <a:bodyPr/>
                    <a:lstStyle/>
                    <a:p>
                      <a:r>
                        <a:rPr lang="en-US" sz="900" dirty="0"/>
                        <a:t>2022 Install</a:t>
                      </a:r>
                      <a:r>
                        <a:rPr lang="en-US" sz="900" baseline="0" dirty="0"/>
                        <a:t> (Tee Pads)</a:t>
                      </a:r>
                      <a:endParaRPr lang="en-CA" sz="900" dirty="0"/>
                    </a:p>
                  </a:txBody>
                  <a:tcPr marL="68580" marR="68580" marT="34290" marB="34290"/>
                </a:tc>
                <a:tc>
                  <a:txBody>
                    <a:bodyPr/>
                    <a:lstStyle/>
                    <a:p>
                      <a:r>
                        <a:rPr lang="en-US" sz="900" dirty="0"/>
                        <a:t>$9000</a:t>
                      </a:r>
                      <a:endParaRPr lang="en-CA" sz="900" dirty="0"/>
                    </a:p>
                  </a:txBody>
                  <a:tcPr marL="68580" marR="68580" marT="34290" marB="34290"/>
                </a:tc>
                <a:extLst>
                  <a:ext uri="{0D108BD9-81ED-4DB2-BD59-A6C34878D82A}">
                    <a16:rowId xmlns:a16="http://schemas.microsoft.com/office/drawing/2014/main" val="662462406"/>
                  </a:ext>
                </a:extLst>
              </a:tr>
              <a:tr h="205740">
                <a:tc>
                  <a:txBody>
                    <a:bodyPr/>
                    <a:lstStyle/>
                    <a:p>
                      <a:endParaRPr lang="en-CA" sz="900" dirty="0"/>
                    </a:p>
                  </a:txBody>
                  <a:tcPr marL="68580" marR="68580" marT="34290" marB="34290"/>
                </a:tc>
                <a:tc>
                  <a:txBody>
                    <a:bodyPr/>
                    <a:lstStyle/>
                    <a:p>
                      <a:endParaRPr lang="en-CA" sz="900" dirty="0"/>
                    </a:p>
                  </a:txBody>
                  <a:tcPr marL="68580" marR="68580" marT="34290" marB="34290"/>
                </a:tc>
                <a:extLst>
                  <a:ext uri="{0D108BD9-81ED-4DB2-BD59-A6C34878D82A}">
                    <a16:rowId xmlns:a16="http://schemas.microsoft.com/office/drawing/2014/main" val="1542826614"/>
                  </a:ext>
                </a:extLst>
              </a:tr>
              <a:tr h="225022">
                <a:tc>
                  <a:txBody>
                    <a:bodyPr/>
                    <a:lstStyle/>
                    <a:p>
                      <a:r>
                        <a:rPr lang="en-US" sz="900" b="1" dirty="0"/>
                        <a:t>Funding:</a:t>
                      </a:r>
                      <a:endParaRPr lang="en-CA" sz="900" b="1" dirty="0"/>
                    </a:p>
                  </a:txBody>
                  <a:tcPr marL="68580" marR="68580" marT="34290" marB="34290"/>
                </a:tc>
                <a:tc>
                  <a:txBody>
                    <a:bodyPr/>
                    <a:lstStyle/>
                    <a:p>
                      <a:endParaRPr lang="en-CA" sz="900" dirty="0"/>
                    </a:p>
                  </a:txBody>
                  <a:tcPr marL="68580" marR="68580" marT="34290" marB="34290"/>
                </a:tc>
                <a:extLst>
                  <a:ext uri="{0D108BD9-81ED-4DB2-BD59-A6C34878D82A}">
                    <a16:rowId xmlns:a16="http://schemas.microsoft.com/office/drawing/2014/main" val="1008750669"/>
                  </a:ext>
                </a:extLst>
              </a:tr>
              <a:tr h="358212">
                <a:tc>
                  <a:txBody>
                    <a:bodyPr/>
                    <a:lstStyle/>
                    <a:p>
                      <a:r>
                        <a:rPr lang="en-US" sz="900" dirty="0"/>
                        <a:t>Calgary</a:t>
                      </a:r>
                      <a:r>
                        <a:rPr lang="en-US" sz="900" baseline="0" dirty="0"/>
                        <a:t> Foundation (spend by Dec 2021</a:t>
                      </a:r>
                      <a:endParaRPr lang="en-CA" sz="900" dirty="0"/>
                    </a:p>
                  </a:txBody>
                  <a:tcPr marL="68580" marR="68580" marT="34290" marB="34290"/>
                </a:tc>
                <a:tc>
                  <a:txBody>
                    <a:bodyPr/>
                    <a:lstStyle/>
                    <a:p>
                      <a:r>
                        <a:rPr lang="en-US" sz="900" dirty="0"/>
                        <a:t>$7500</a:t>
                      </a:r>
                      <a:endParaRPr lang="en-CA" sz="900" dirty="0"/>
                    </a:p>
                  </a:txBody>
                  <a:tcPr marL="68580" marR="68580" marT="34290" marB="34290"/>
                </a:tc>
                <a:extLst>
                  <a:ext uri="{0D108BD9-81ED-4DB2-BD59-A6C34878D82A}">
                    <a16:rowId xmlns:a16="http://schemas.microsoft.com/office/drawing/2014/main" val="3729111096"/>
                  </a:ext>
                </a:extLst>
              </a:tr>
              <a:tr h="205740">
                <a:tc>
                  <a:txBody>
                    <a:bodyPr/>
                    <a:lstStyle/>
                    <a:p>
                      <a:r>
                        <a:rPr lang="en-US" sz="900" dirty="0"/>
                        <a:t>Parks Foundation</a:t>
                      </a:r>
                      <a:endParaRPr lang="en-CA" sz="900" dirty="0"/>
                    </a:p>
                  </a:txBody>
                  <a:tcPr marL="68580" marR="68580" marT="34290" marB="34290"/>
                </a:tc>
                <a:tc>
                  <a:txBody>
                    <a:bodyPr/>
                    <a:lstStyle/>
                    <a:p>
                      <a:r>
                        <a:rPr lang="en-US" sz="900" dirty="0"/>
                        <a:t>$10000</a:t>
                      </a:r>
                      <a:endParaRPr lang="en-CA" sz="900" dirty="0"/>
                    </a:p>
                  </a:txBody>
                  <a:tcPr marL="68580" marR="68580" marT="34290" marB="34290"/>
                </a:tc>
                <a:extLst>
                  <a:ext uri="{0D108BD9-81ED-4DB2-BD59-A6C34878D82A}">
                    <a16:rowId xmlns:a16="http://schemas.microsoft.com/office/drawing/2014/main" val="4153087863"/>
                  </a:ext>
                </a:extLst>
              </a:tr>
              <a:tr h="205740">
                <a:tc>
                  <a:txBody>
                    <a:bodyPr/>
                    <a:lstStyle/>
                    <a:p>
                      <a:endParaRPr lang="en-CA" sz="900" dirty="0"/>
                    </a:p>
                  </a:txBody>
                  <a:tcPr marL="68580" marR="68580" marT="34290" marB="34290"/>
                </a:tc>
                <a:tc>
                  <a:txBody>
                    <a:bodyPr/>
                    <a:lstStyle/>
                    <a:p>
                      <a:endParaRPr lang="en-CA" sz="900" dirty="0"/>
                    </a:p>
                  </a:txBody>
                  <a:tcPr marL="68580" marR="68580" marT="34290" marB="34290"/>
                </a:tc>
                <a:extLst>
                  <a:ext uri="{0D108BD9-81ED-4DB2-BD59-A6C34878D82A}">
                    <a16:rowId xmlns:a16="http://schemas.microsoft.com/office/drawing/2014/main" val="436023394"/>
                  </a:ext>
                </a:extLst>
              </a:tr>
              <a:tr h="393788">
                <a:tc>
                  <a:txBody>
                    <a:bodyPr/>
                    <a:lstStyle/>
                    <a:p>
                      <a:r>
                        <a:rPr lang="en-US" sz="900" b="1" dirty="0"/>
                        <a:t>OVERALL</a:t>
                      </a:r>
                      <a:r>
                        <a:rPr lang="en-US" sz="900" b="1" baseline="0" dirty="0"/>
                        <a:t> COST BY ECA:</a:t>
                      </a:r>
                      <a:endParaRPr lang="en-CA" sz="900" b="1" dirty="0"/>
                    </a:p>
                  </a:txBody>
                  <a:tcPr marL="68580" marR="68580" marT="34290" marB="34290"/>
                </a:tc>
                <a:tc>
                  <a:txBody>
                    <a:bodyPr/>
                    <a:lstStyle/>
                    <a:p>
                      <a:r>
                        <a:rPr lang="en-US" sz="900" dirty="0"/>
                        <a:t>$10000</a:t>
                      </a:r>
                      <a:endParaRPr lang="en-CA" sz="900" dirty="0"/>
                    </a:p>
                  </a:txBody>
                  <a:tcPr marL="68580" marR="68580" marT="34290" marB="34290"/>
                </a:tc>
                <a:extLst>
                  <a:ext uri="{0D108BD9-81ED-4DB2-BD59-A6C34878D82A}">
                    <a16:rowId xmlns:a16="http://schemas.microsoft.com/office/drawing/2014/main" val="3755393535"/>
                  </a:ext>
                </a:extLst>
              </a:tr>
            </a:tbl>
          </a:graphicData>
        </a:graphic>
      </p:graphicFrame>
    </p:spTree>
    <p:extLst>
      <p:ext uri="{BB962C8B-B14F-4D97-AF65-F5344CB8AC3E}">
        <p14:creationId xmlns:p14="http://schemas.microsoft.com/office/powerpoint/2010/main" val="333384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263" y="963576"/>
            <a:ext cx="7406640" cy="1017270"/>
          </a:xfrm>
        </p:spPr>
        <p:txBody>
          <a:bodyPr/>
          <a:lstStyle/>
          <a:p>
            <a:r>
              <a:rPr lang="en-US" dirty="0"/>
              <a:t>FAQs </a:t>
            </a:r>
            <a:endParaRPr lang="en-CA" dirty="0"/>
          </a:p>
        </p:txBody>
      </p:sp>
      <p:sp>
        <p:nvSpPr>
          <p:cNvPr id="3" name="Content Placeholder 2"/>
          <p:cNvSpPr>
            <a:spLocks noGrp="1"/>
          </p:cNvSpPr>
          <p:nvPr>
            <p:ph idx="1"/>
          </p:nvPr>
        </p:nvSpPr>
        <p:spPr>
          <a:xfrm>
            <a:off x="857250" y="1806206"/>
            <a:ext cx="7771071" cy="3708105"/>
          </a:xfrm>
        </p:spPr>
        <p:txBody>
          <a:bodyPr>
            <a:normAutofit/>
          </a:bodyPr>
          <a:lstStyle/>
          <a:p>
            <a:pPr marL="34290" indent="0">
              <a:buNone/>
            </a:pPr>
            <a:endParaRPr lang="en-US" sz="1400" i="1" dirty="0">
              <a:solidFill>
                <a:srgbClr val="FF0000"/>
              </a:solidFill>
            </a:endParaRPr>
          </a:p>
          <a:p>
            <a:pPr>
              <a:lnSpc>
                <a:spcPct val="107000"/>
              </a:lnSpc>
              <a:spcAft>
                <a:spcPts val="800"/>
              </a:spcAft>
            </a:pPr>
            <a:r>
              <a:rPr lang="en-CA" sz="1800" dirty="0">
                <a:effectLst/>
                <a:latin typeface="+mj-lt"/>
                <a:ea typeface="Calibri" panose="020F0502020204030204" pitchFamily="34" charset="0"/>
                <a:cs typeface="Times New Roman" panose="02020603050405020304" pitchFamily="18" charset="0"/>
              </a:rPr>
              <a:t>John Laurie Park is not an under-utilized park. Will the disc golf interfere with the other sports and sport fields</a:t>
            </a:r>
          </a:p>
          <a:p>
            <a:pPr marL="742950" lvl="1" indent="-285750">
              <a:lnSpc>
                <a:spcPct val="107000"/>
              </a:lnSpc>
              <a:spcAft>
                <a:spcPts val="800"/>
              </a:spcAft>
              <a:buFont typeface="Symbol" panose="05050102010706020507" pitchFamily="18" charset="2"/>
              <a:buChar char=""/>
            </a:pPr>
            <a:r>
              <a:rPr lang="en-CA" sz="1800" i="1" dirty="0">
                <a:effectLst/>
                <a:latin typeface="+mj-lt"/>
                <a:ea typeface="Calibri" panose="020F0502020204030204" pitchFamily="34" charset="0"/>
                <a:cs typeface="Times New Roman" panose="02020603050405020304" pitchFamily="18" charset="0"/>
              </a:rPr>
              <a:t>(DGC Response):</a:t>
            </a:r>
            <a:r>
              <a:rPr lang="en-CA" sz="1800" dirty="0">
                <a:effectLst/>
                <a:latin typeface="+mj-lt"/>
                <a:ea typeface="Calibri" panose="020F0502020204030204" pitchFamily="34" charset="0"/>
                <a:cs typeface="Times New Roman" panose="02020603050405020304" pitchFamily="18" charset="0"/>
              </a:rPr>
              <a:t> Green space is of value to Calgary and the community of Edgemont. Taken into consideration of the numerous activities currently at the John Laurie Park, the Disc Golf Committee has taken the initiative to locate the course to the west side of the parking lot on the slopes which are not used for sport, there is no interference with the sport fields. </a:t>
            </a:r>
          </a:p>
        </p:txBody>
      </p:sp>
    </p:spTree>
    <p:extLst>
      <p:ext uri="{BB962C8B-B14F-4D97-AF65-F5344CB8AC3E}">
        <p14:creationId xmlns:p14="http://schemas.microsoft.com/office/powerpoint/2010/main" val="804039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263" y="963576"/>
            <a:ext cx="7406640" cy="1017270"/>
          </a:xfrm>
        </p:spPr>
        <p:txBody>
          <a:bodyPr/>
          <a:lstStyle/>
          <a:p>
            <a:r>
              <a:rPr lang="en-US" dirty="0"/>
              <a:t>FAQs </a:t>
            </a:r>
            <a:endParaRPr lang="en-CA" dirty="0"/>
          </a:p>
        </p:txBody>
      </p:sp>
      <p:sp>
        <p:nvSpPr>
          <p:cNvPr id="3" name="Content Placeholder 2"/>
          <p:cNvSpPr>
            <a:spLocks noGrp="1"/>
          </p:cNvSpPr>
          <p:nvPr>
            <p:ph idx="1"/>
          </p:nvPr>
        </p:nvSpPr>
        <p:spPr>
          <a:xfrm>
            <a:off x="857250" y="1806206"/>
            <a:ext cx="7771071" cy="4442194"/>
          </a:xfrm>
        </p:spPr>
        <p:txBody>
          <a:bodyPr>
            <a:normAutofit/>
          </a:bodyPr>
          <a:lstStyle/>
          <a:p>
            <a:pPr>
              <a:lnSpc>
                <a:spcPct val="107000"/>
              </a:lnSpc>
              <a:spcAft>
                <a:spcPts val="800"/>
              </a:spcAft>
            </a:pPr>
            <a:r>
              <a:rPr lang="en-CA" sz="1600" dirty="0">
                <a:effectLst/>
                <a:latin typeface="+mj-lt"/>
                <a:ea typeface="Calibri" panose="020F0502020204030204" pitchFamily="34" charset="0"/>
                <a:cs typeface="Times New Roman" panose="02020603050405020304" pitchFamily="18" charset="0"/>
              </a:rPr>
              <a:t>Will users of the disc golf course interfere with the sport fields</a:t>
            </a:r>
          </a:p>
          <a:p>
            <a:pPr marL="742950" lvl="1" indent="-285750">
              <a:lnSpc>
                <a:spcPct val="107000"/>
              </a:lnSpc>
              <a:spcAft>
                <a:spcPts val="800"/>
              </a:spcAft>
              <a:buFont typeface="Symbol" panose="05050102010706020507" pitchFamily="18" charset="2"/>
              <a:buChar char=""/>
            </a:pPr>
            <a:r>
              <a:rPr lang="en-CA" sz="1600" i="1" dirty="0">
                <a:effectLst/>
                <a:latin typeface="+mj-lt"/>
                <a:ea typeface="Calibri" panose="020F0502020204030204" pitchFamily="34" charset="0"/>
                <a:cs typeface="Times New Roman" panose="02020603050405020304" pitchFamily="18" charset="0"/>
              </a:rPr>
              <a:t>(DGC Response):</a:t>
            </a:r>
            <a:r>
              <a:rPr lang="en-CA" sz="1600" dirty="0">
                <a:effectLst/>
                <a:latin typeface="+mj-lt"/>
                <a:ea typeface="Calibri" panose="020F0502020204030204" pitchFamily="34" charset="0"/>
                <a:cs typeface="Times New Roman" panose="02020603050405020304" pitchFamily="18" charset="0"/>
              </a:rPr>
              <a:t> Disc golf players will be advised to respect other users of the park and to not walk through a practise or game on the adjacent fields or throw discs at or near players. Respect for other users of the park is a requirement of disc golf course users. </a:t>
            </a:r>
          </a:p>
          <a:p>
            <a:pPr marL="742950" lvl="1" indent="-285750">
              <a:lnSpc>
                <a:spcPct val="107000"/>
              </a:lnSpc>
              <a:spcAft>
                <a:spcPts val="800"/>
              </a:spcAft>
              <a:buFont typeface="Symbol" panose="05050102010706020507" pitchFamily="18" charset="2"/>
              <a:buChar char=""/>
            </a:pPr>
            <a:r>
              <a:rPr lang="en-CA" sz="1600" dirty="0">
                <a:effectLst/>
                <a:latin typeface="+mj-lt"/>
                <a:ea typeface="Calibri" panose="020F0502020204030204" pitchFamily="34" charset="0"/>
                <a:cs typeface="Times New Roman" panose="02020603050405020304" pitchFamily="18" charset="0"/>
              </a:rPr>
              <a:t>The committee has moved the Hole 11 basket further downslope, from the new basket location it is much more attractive to walk back to the path to return to the parking lot than cut across the field. Signage will direct players to use the path instead </a:t>
            </a:r>
            <a:r>
              <a:rPr lang="en-CA" sz="1600" dirty="0">
                <a:latin typeface="+mj-lt"/>
                <a:ea typeface="Calibri" panose="020F0502020204030204" pitchFamily="34" charset="0"/>
                <a:cs typeface="Times New Roman" panose="02020603050405020304" pitchFamily="18" charset="0"/>
              </a:rPr>
              <a:t>of </a:t>
            </a:r>
            <a:r>
              <a:rPr lang="en-CA" sz="1600" dirty="0">
                <a:effectLst/>
                <a:latin typeface="+mj-lt"/>
                <a:ea typeface="Calibri" panose="020F0502020204030204" pitchFamily="34" charset="0"/>
                <a:cs typeface="Times New Roman" panose="02020603050405020304" pitchFamily="18" charset="0"/>
              </a:rPr>
              <a:t>cutting across the fields if they are being used</a:t>
            </a:r>
            <a:endParaRPr lang="en-US" sz="1800" b="1" dirty="0">
              <a:solidFill>
                <a:srgbClr val="4772FB"/>
              </a:solidFill>
              <a:latin typeface="+mj-lt"/>
            </a:endParaRPr>
          </a:p>
        </p:txBody>
      </p:sp>
    </p:spTree>
    <p:extLst>
      <p:ext uri="{BB962C8B-B14F-4D97-AF65-F5344CB8AC3E}">
        <p14:creationId xmlns:p14="http://schemas.microsoft.com/office/powerpoint/2010/main" val="2197403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263" y="963576"/>
            <a:ext cx="7406640" cy="1017270"/>
          </a:xfrm>
        </p:spPr>
        <p:txBody>
          <a:bodyPr/>
          <a:lstStyle/>
          <a:p>
            <a:r>
              <a:rPr lang="en-US" dirty="0"/>
              <a:t>FAQs </a:t>
            </a:r>
            <a:endParaRPr lang="en-CA" dirty="0"/>
          </a:p>
        </p:txBody>
      </p:sp>
      <p:sp>
        <p:nvSpPr>
          <p:cNvPr id="3" name="Content Placeholder 2"/>
          <p:cNvSpPr>
            <a:spLocks noGrp="1"/>
          </p:cNvSpPr>
          <p:nvPr>
            <p:ph idx="1"/>
          </p:nvPr>
        </p:nvSpPr>
        <p:spPr>
          <a:xfrm>
            <a:off x="857250" y="1806206"/>
            <a:ext cx="7771071" cy="3708105"/>
          </a:xfrm>
        </p:spPr>
        <p:txBody>
          <a:bodyPr>
            <a:normAutofit/>
          </a:bodyPr>
          <a:lstStyle/>
          <a:p>
            <a:pPr>
              <a:lnSpc>
                <a:spcPct val="107000"/>
              </a:lnSpc>
              <a:spcAft>
                <a:spcPts val="800"/>
              </a:spcAft>
            </a:pPr>
            <a:r>
              <a:rPr lang="en-CA" sz="1800" dirty="0">
                <a:effectLst/>
                <a:latin typeface="+mj-lt"/>
                <a:ea typeface="Calibri" panose="020F0502020204030204" pitchFamily="34" charset="0"/>
                <a:cs typeface="Times New Roman" panose="02020603050405020304" pitchFamily="18" charset="0"/>
              </a:rPr>
              <a:t>The Practice Basket must be moved off the playing fields.  </a:t>
            </a:r>
          </a:p>
          <a:p>
            <a:pPr lvl="1">
              <a:lnSpc>
                <a:spcPct val="107000"/>
              </a:lnSpc>
              <a:spcAft>
                <a:spcPts val="800"/>
              </a:spcAft>
            </a:pPr>
            <a:r>
              <a:rPr lang="en-CA" sz="1800" i="1" dirty="0">
                <a:effectLst/>
                <a:latin typeface="+mj-lt"/>
                <a:ea typeface="Calibri" panose="020F0502020204030204" pitchFamily="34" charset="0"/>
                <a:cs typeface="Times New Roman" panose="02020603050405020304" pitchFamily="18" charset="0"/>
              </a:rPr>
              <a:t>(DGC Response): </a:t>
            </a:r>
            <a:r>
              <a:rPr lang="en-CA" sz="1800" dirty="0">
                <a:effectLst/>
                <a:latin typeface="+mj-lt"/>
                <a:ea typeface="Calibri" panose="020F0502020204030204" pitchFamily="34" charset="0"/>
                <a:cs typeface="Times New Roman" panose="02020603050405020304" pitchFamily="18" charset="0"/>
              </a:rPr>
              <a:t>The practice basket location has been moved to the west of the parking lot. Hole 1 is moved slightly to the west and the practice basket is moved to the proposed location on the same side of the course</a:t>
            </a:r>
            <a:r>
              <a:rPr lang="en-CA" sz="1400" dirty="0">
                <a:effectLst/>
                <a:latin typeface="+mj-lt"/>
                <a:ea typeface="Calibri" panose="020F0502020204030204" pitchFamily="34" charset="0"/>
                <a:cs typeface="Times New Roman" panose="02020603050405020304" pitchFamily="18" charset="0"/>
              </a:rPr>
              <a:t>.</a:t>
            </a:r>
            <a:endParaRPr lang="en-US" i="1" dirty="0">
              <a:solidFill>
                <a:srgbClr val="FF0000"/>
              </a:solidFill>
              <a:latin typeface="+mj-lt"/>
            </a:endParaRPr>
          </a:p>
          <a:p>
            <a:pPr marL="320040" indent="-285750"/>
            <a:endParaRPr lang="en-US" sz="1350" b="1" dirty="0">
              <a:solidFill>
                <a:srgbClr val="4772FB"/>
              </a:solidFill>
            </a:endParaRPr>
          </a:p>
          <a:p>
            <a:pPr marL="320040" indent="-285750"/>
            <a:endParaRPr lang="en-US" sz="1350" dirty="0">
              <a:solidFill>
                <a:srgbClr val="002060"/>
              </a:solidFill>
            </a:endParaRPr>
          </a:p>
        </p:txBody>
      </p:sp>
    </p:spTree>
    <p:extLst>
      <p:ext uri="{BB962C8B-B14F-4D97-AF65-F5344CB8AC3E}">
        <p14:creationId xmlns:p14="http://schemas.microsoft.com/office/powerpoint/2010/main" val="3140219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B5108-3868-4F55-80A4-E900B2840ECC}"/>
              </a:ext>
            </a:extLst>
          </p:cNvPr>
          <p:cNvSpPr>
            <a:spLocks noGrp="1"/>
          </p:cNvSpPr>
          <p:nvPr>
            <p:ph type="title"/>
          </p:nvPr>
        </p:nvSpPr>
        <p:spPr/>
        <p:txBody>
          <a:bodyPr/>
          <a:lstStyle/>
          <a:p>
            <a:r>
              <a:rPr lang="en-CA" dirty="0">
                <a:solidFill>
                  <a:srgbClr val="0070C0"/>
                </a:solidFill>
              </a:rPr>
              <a:t>Hosts</a:t>
            </a:r>
          </a:p>
        </p:txBody>
      </p:sp>
      <p:sp>
        <p:nvSpPr>
          <p:cNvPr id="3" name="Content Placeholder 2">
            <a:extLst>
              <a:ext uri="{FF2B5EF4-FFF2-40B4-BE49-F238E27FC236}">
                <a16:creationId xmlns:a16="http://schemas.microsoft.com/office/drawing/2014/main" id="{C49AF9E0-9017-400F-9006-363D3B556C37}"/>
              </a:ext>
            </a:extLst>
          </p:cNvPr>
          <p:cNvSpPr>
            <a:spLocks noGrp="1"/>
          </p:cNvSpPr>
          <p:nvPr>
            <p:ph idx="1"/>
          </p:nvPr>
        </p:nvSpPr>
        <p:spPr/>
        <p:txBody>
          <a:bodyPr/>
          <a:lstStyle/>
          <a:p>
            <a:r>
              <a:rPr lang="en-CA" dirty="0"/>
              <a:t>Presenter: Brett Plaizier</a:t>
            </a:r>
          </a:p>
          <a:p>
            <a:r>
              <a:rPr lang="en-CA" dirty="0"/>
              <a:t>Moderator: Rick Wierzbicki</a:t>
            </a:r>
          </a:p>
          <a:p>
            <a:endParaRPr lang="en-CA" dirty="0"/>
          </a:p>
          <a:p>
            <a:r>
              <a:rPr lang="en-CA" dirty="0"/>
              <a:t>Committee members will provide additional support as required</a:t>
            </a:r>
          </a:p>
          <a:p>
            <a:pPr marL="0" indent="0">
              <a:buNone/>
            </a:pPr>
            <a:endParaRPr lang="en-CA" dirty="0"/>
          </a:p>
          <a:p>
            <a:pPr marL="0" indent="0">
              <a:buNone/>
            </a:pPr>
            <a:endParaRPr lang="en-CA" dirty="0"/>
          </a:p>
          <a:p>
            <a:pPr marL="0" indent="0">
              <a:buNone/>
            </a:pPr>
            <a:endParaRPr lang="en-CA" dirty="0"/>
          </a:p>
        </p:txBody>
      </p:sp>
      <p:pic>
        <p:nvPicPr>
          <p:cNvPr id="4" name="Picture 3">
            <a:extLst>
              <a:ext uri="{FF2B5EF4-FFF2-40B4-BE49-F238E27FC236}">
                <a16:creationId xmlns:a16="http://schemas.microsoft.com/office/drawing/2014/main" id="{CAA5CF88-EDE3-418A-AAAA-50E11A0D89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381000"/>
            <a:ext cx="1981200" cy="871728"/>
          </a:xfrm>
          <a:prstGeom prst="rect">
            <a:avLst/>
          </a:prstGeom>
        </p:spPr>
      </p:pic>
    </p:spTree>
    <p:extLst>
      <p:ext uri="{BB962C8B-B14F-4D97-AF65-F5344CB8AC3E}">
        <p14:creationId xmlns:p14="http://schemas.microsoft.com/office/powerpoint/2010/main" val="1392671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263" y="963576"/>
            <a:ext cx="7406640" cy="1017270"/>
          </a:xfrm>
        </p:spPr>
        <p:txBody>
          <a:bodyPr/>
          <a:lstStyle/>
          <a:p>
            <a:r>
              <a:rPr lang="en-US" dirty="0"/>
              <a:t>FAQs </a:t>
            </a:r>
            <a:endParaRPr lang="en-CA" dirty="0"/>
          </a:p>
        </p:txBody>
      </p:sp>
      <p:sp>
        <p:nvSpPr>
          <p:cNvPr id="3" name="Content Placeholder 2"/>
          <p:cNvSpPr>
            <a:spLocks noGrp="1"/>
          </p:cNvSpPr>
          <p:nvPr>
            <p:ph idx="1"/>
          </p:nvPr>
        </p:nvSpPr>
        <p:spPr>
          <a:xfrm>
            <a:off x="857250" y="1806206"/>
            <a:ext cx="7771071" cy="3708105"/>
          </a:xfrm>
        </p:spPr>
        <p:txBody>
          <a:bodyPr>
            <a:normAutofit/>
          </a:bodyPr>
          <a:lstStyle/>
          <a:p>
            <a:pPr>
              <a:lnSpc>
                <a:spcPct val="107000"/>
              </a:lnSpc>
              <a:spcAft>
                <a:spcPts val="800"/>
              </a:spcAft>
            </a:pPr>
            <a:r>
              <a:rPr lang="en-CA" sz="1800" dirty="0">
                <a:effectLst/>
                <a:latin typeface="+mj-lt"/>
                <a:ea typeface="Calibri" panose="020F0502020204030204" pitchFamily="34" charset="0"/>
                <a:cs typeface="Times New Roman" panose="02020603050405020304" pitchFamily="18" charset="0"/>
              </a:rPr>
              <a:t>Holes 1, 2 and 3 need to be revisited to minimize interference with the public pathways/bus shelter.</a:t>
            </a:r>
          </a:p>
          <a:p>
            <a:pPr marL="742950" lvl="1" indent="-285750">
              <a:lnSpc>
                <a:spcPct val="107000"/>
              </a:lnSpc>
              <a:spcAft>
                <a:spcPts val="800"/>
              </a:spcAft>
            </a:pPr>
            <a:r>
              <a:rPr lang="en-CA" sz="1800" i="1" dirty="0">
                <a:effectLst/>
                <a:latin typeface="+mj-lt"/>
                <a:ea typeface="Calibri" panose="020F0502020204030204" pitchFamily="34" charset="0"/>
                <a:cs typeface="Times New Roman" panose="02020603050405020304" pitchFamily="18" charset="0"/>
              </a:rPr>
              <a:t>(DGC Response):</a:t>
            </a:r>
            <a:r>
              <a:rPr lang="en-CA" sz="1800" dirty="0">
                <a:effectLst/>
                <a:latin typeface="+mj-lt"/>
                <a:ea typeface="Calibri" panose="020F0502020204030204" pitchFamily="34" charset="0"/>
                <a:cs typeface="Times New Roman" panose="02020603050405020304" pitchFamily="18" charset="0"/>
              </a:rPr>
              <a:t> Interference with public pathways/bus shelters have been considered. Hole 1 is moved west to minimize chances of discs flying to public pathways and major roads. Hole 2 and 3 tee-off currently utilizes existing pathway, location will be clearly signed and within line of sight for pedestrians. During the course of play throughout the following year, DGC will take feedback to consider the need to add a dedicated tee-off pad away from the pathway</a:t>
            </a: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p>
          <a:p>
            <a:pPr marL="377190" indent="-342900"/>
            <a:endParaRPr lang="en-US" sz="2000" i="1" dirty="0">
              <a:solidFill>
                <a:srgbClr val="FF0000"/>
              </a:solidFill>
            </a:endParaRPr>
          </a:p>
          <a:p>
            <a:pPr marL="320040" indent="-285750"/>
            <a:endParaRPr lang="en-US" sz="1350" b="1" dirty="0">
              <a:solidFill>
                <a:srgbClr val="4772FB"/>
              </a:solidFill>
            </a:endParaRPr>
          </a:p>
          <a:p>
            <a:pPr marL="320040" indent="-285750"/>
            <a:endParaRPr lang="en-US" sz="1350" dirty="0">
              <a:solidFill>
                <a:srgbClr val="002060"/>
              </a:solidFill>
            </a:endParaRPr>
          </a:p>
        </p:txBody>
      </p:sp>
    </p:spTree>
    <p:extLst>
      <p:ext uri="{BB962C8B-B14F-4D97-AF65-F5344CB8AC3E}">
        <p14:creationId xmlns:p14="http://schemas.microsoft.com/office/powerpoint/2010/main" val="3424551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457200"/>
            <a:ext cx="7406640" cy="1017270"/>
          </a:xfrm>
        </p:spPr>
        <p:txBody>
          <a:bodyPr/>
          <a:lstStyle/>
          <a:p>
            <a:r>
              <a:rPr lang="en-US" dirty="0"/>
              <a:t>FAQs </a:t>
            </a:r>
            <a:endParaRPr lang="en-CA" dirty="0"/>
          </a:p>
        </p:txBody>
      </p:sp>
      <p:sp>
        <p:nvSpPr>
          <p:cNvPr id="3" name="Content Placeholder 2"/>
          <p:cNvSpPr>
            <a:spLocks noGrp="1"/>
          </p:cNvSpPr>
          <p:nvPr>
            <p:ph idx="1"/>
          </p:nvPr>
        </p:nvSpPr>
        <p:spPr>
          <a:xfrm>
            <a:off x="910914" y="1295400"/>
            <a:ext cx="7852086" cy="5105400"/>
          </a:xfrm>
        </p:spPr>
        <p:txBody>
          <a:bodyPr>
            <a:normAutofit/>
          </a:bodyPr>
          <a:lstStyle/>
          <a:p>
            <a:pPr>
              <a:lnSpc>
                <a:spcPct val="107000"/>
              </a:lnSpc>
              <a:spcAft>
                <a:spcPts val="800"/>
              </a:spcAft>
            </a:pPr>
            <a:r>
              <a:rPr lang="en-CA" sz="1600" dirty="0">
                <a:effectLst/>
                <a:latin typeface="+mj-lt"/>
                <a:ea typeface="Calibri" panose="020F0502020204030204" pitchFamily="34" charset="0"/>
                <a:cs typeface="Times New Roman" panose="02020603050405020304" pitchFamily="18" charset="0"/>
              </a:rPr>
              <a:t>Is there sufficient time to develop the course this year, is the decision to build the course already made?</a:t>
            </a:r>
          </a:p>
          <a:p>
            <a:pPr marL="742950" lvl="1" indent="-285750">
              <a:lnSpc>
                <a:spcPct val="107000"/>
              </a:lnSpc>
              <a:spcAft>
                <a:spcPts val="800"/>
              </a:spcAft>
              <a:buFont typeface="Symbol" panose="05050102010706020507" pitchFamily="18" charset="2"/>
              <a:buChar char=""/>
            </a:pPr>
            <a:r>
              <a:rPr lang="en-CA" sz="1600" i="1" dirty="0">
                <a:effectLst/>
                <a:latin typeface="+mj-lt"/>
                <a:ea typeface="Calibri" panose="020F0502020204030204" pitchFamily="34" charset="0"/>
                <a:cs typeface="Times New Roman" panose="02020603050405020304" pitchFamily="18" charset="0"/>
              </a:rPr>
              <a:t>(DGC Response):</a:t>
            </a:r>
            <a:r>
              <a:rPr lang="en-CA" sz="1600" dirty="0">
                <a:effectLst/>
                <a:latin typeface="+mj-lt"/>
                <a:ea typeface="Calibri" panose="020F0502020204030204" pitchFamily="34" charset="0"/>
                <a:cs typeface="Times New Roman" panose="02020603050405020304" pitchFamily="18" charset="0"/>
              </a:rPr>
              <a:t> Yes there is time. Consultation with the larger Edgemont Community has been ongoing since 2018. A webinar will be held with a follow up survey to quantify the Edgemont Community engagement and gather further information in early July. The ECA board will take the recommendation of the committee and the City of Calgary parks department and approve development, if merited, once that information is collected. </a:t>
            </a:r>
          </a:p>
          <a:p>
            <a:pPr marL="742950" lvl="1" indent="-285750">
              <a:lnSpc>
                <a:spcPct val="107000"/>
              </a:lnSpc>
              <a:spcAft>
                <a:spcPts val="800"/>
              </a:spcAft>
              <a:buFont typeface="Symbol" panose="05050102010706020507" pitchFamily="18" charset="2"/>
              <a:buChar char=""/>
            </a:pPr>
            <a:r>
              <a:rPr lang="en-CA" sz="1600" dirty="0">
                <a:latin typeface="+mj-lt"/>
                <a:ea typeface="Calibri" panose="020F0502020204030204" pitchFamily="34" charset="0"/>
                <a:cs typeface="Times New Roman" panose="02020603050405020304" pitchFamily="18" charset="0"/>
              </a:rPr>
              <a:t>Once approved we anticipate having materials and being able to construct in September</a:t>
            </a:r>
            <a:endParaRPr lang="en-CA" sz="16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951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263" y="963576"/>
            <a:ext cx="7406640" cy="1017270"/>
          </a:xfrm>
        </p:spPr>
        <p:txBody>
          <a:bodyPr/>
          <a:lstStyle/>
          <a:p>
            <a:r>
              <a:rPr lang="en-US" dirty="0"/>
              <a:t>FAQs </a:t>
            </a:r>
            <a:endParaRPr lang="en-CA" dirty="0"/>
          </a:p>
        </p:txBody>
      </p:sp>
      <p:sp>
        <p:nvSpPr>
          <p:cNvPr id="3" name="Content Placeholder 2"/>
          <p:cNvSpPr>
            <a:spLocks noGrp="1"/>
          </p:cNvSpPr>
          <p:nvPr>
            <p:ph idx="1"/>
          </p:nvPr>
        </p:nvSpPr>
        <p:spPr>
          <a:xfrm>
            <a:off x="857251" y="1806206"/>
            <a:ext cx="7753350" cy="4518394"/>
          </a:xfrm>
        </p:spPr>
        <p:txBody>
          <a:bodyPr>
            <a:normAutofit/>
          </a:bodyPr>
          <a:lstStyle/>
          <a:p>
            <a:pPr marL="342900" lvl="0" indent="-342900">
              <a:lnSpc>
                <a:spcPct val="107000"/>
              </a:lnSpc>
              <a:spcAft>
                <a:spcPts val="800"/>
              </a:spcAft>
              <a:buFont typeface="+mj-lt"/>
              <a:buAutoNum type="arabicParenR"/>
            </a:pPr>
            <a:r>
              <a:rPr lang="en-US" sz="1600" dirty="0">
                <a:effectLst/>
                <a:latin typeface="+mj-lt"/>
                <a:ea typeface="Calibri" panose="020F0502020204030204" pitchFamily="34" charset="0"/>
                <a:cs typeface="Times New Roman" panose="02020603050405020304" pitchFamily="18" charset="0"/>
              </a:rPr>
              <a:t>Is the project being rushed? Can this process be slowed down, incorporating the restrictions of the funding that is already in place? </a:t>
            </a:r>
            <a:endParaRPr lang="en-CA" sz="1600" dirty="0">
              <a:effectLst/>
              <a:latin typeface="+mj-l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Symbol" panose="05050102010706020507" pitchFamily="18" charset="2"/>
              <a:buChar char=""/>
            </a:pPr>
            <a:r>
              <a:rPr lang="en-CA" sz="1600" i="1" dirty="0">
                <a:effectLst/>
                <a:latin typeface="+mj-lt"/>
                <a:ea typeface="Calibri" panose="020F0502020204030204" pitchFamily="34" charset="0"/>
                <a:cs typeface="Times New Roman" panose="02020603050405020304" pitchFamily="18" charset="0"/>
              </a:rPr>
              <a:t>(DGC Response):</a:t>
            </a:r>
            <a:r>
              <a:rPr lang="en-CA" sz="1600" dirty="0">
                <a:effectLst/>
                <a:latin typeface="+mj-lt"/>
                <a:ea typeface="Calibri" panose="020F0502020204030204" pitchFamily="34" charset="0"/>
                <a:cs typeface="Times New Roman" panose="02020603050405020304" pitchFamily="18" charset="0"/>
              </a:rPr>
              <a:t> The Edgemont Disc Golf is planned to be constructed over 2 years. In the summer or fall of 2021 the plan is to install permanent baskets based on feedback and trial over the past year. The  plan for the summer or fall of 2022 is to install required launch pads based on observing patterns of use from a season of play. </a:t>
            </a:r>
          </a:p>
          <a:p>
            <a:pPr marL="742950" lvl="1" indent="-285750">
              <a:lnSpc>
                <a:spcPct val="107000"/>
              </a:lnSpc>
              <a:spcAft>
                <a:spcPts val="800"/>
              </a:spcAft>
              <a:buFont typeface="Symbol" panose="05050102010706020507" pitchFamily="18" charset="2"/>
              <a:buChar char=""/>
            </a:pPr>
            <a:r>
              <a:rPr lang="en-CA" sz="1600" dirty="0">
                <a:effectLst/>
                <a:latin typeface="+mj-lt"/>
                <a:ea typeface="Calibri" panose="020F0502020204030204" pitchFamily="34" charset="0"/>
                <a:cs typeface="Times New Roman" panose="02020603050405020304" pitchFamily="18" charset="0"/>
              </a:rPr>
              <a:t>Planning started in 2019 and there has been ample time to come to the final course design which has incorporated and mitigated the concerns of residents and users. The committee believes a high quality layout has been developed, thanks in no small part to strong input from residents, and we have a top notch, entry level, family oriented course which will serve the residents of the community for years to come.</a:t>
            </a:r>
          </a:p>
          <a:p>
            <a:pPr marL="742950" lvl="1" indent="-285750">
              <a:lnSpc>
                <a:spcPct val="107000"/>
              </a:lnSpc>
              <a:spcAft>
                <a:spcPts val="800"/>
              </a:spcAft>
              <a:buFont typeface="Symbol" panose="05050102010706020507" pitchFamily="18" charset="2"/>
              <a:buChar char=""/>
            </a:pPr>
            <a:r>
              <a:rPr lang="en-CA" sz="1600" dirty="0">
                <a:effectLst/>
                <a:latin typeface="+mj-lt"/>
                <a:ea typeface="Calibri" panose="020F0502020204030204" pitchFamily="34" charset="0"/>
                <a:cs typeface="Times New Roman" panose="02020603050405020304" pitchFamily="18" charset="0"/>
              </a:rPr>
              <a:t> One grant of $7500 must be spent in 2021. </a:t>
            </a:r>
          </a:p>
          <a:p>
            <a:pPr marL="34290" indent="0">
              <a:buNone/>
            </a:pPr>
            <a:endParaRPr lang="en-US" sz="1800" b="1" dirty="0">
              <a:solidFill>
                <a:srgbClr val="4772FB"/>
              </a:solidFill>
            </a:endParaRPr>
          </a:p>
          <a:p>
            <a:pPr marL="34290" indent="0">
              <a:buNone/>
            </a:pPr>
            <a:endParaRPr lang="en-US" sz="1350" dirty="0">
              <a:solidFill>
                <a:srgbClr val="002060"/>
              </a:solidFill>
            </a:endParaRPr>
          </a:p>
        </p:txBody>
      </p:sp>
    </p:spTree>
    <p:extLst>
      <p:ext uri="{BB962C8B-B14F-4D97-AF65-F5344CB8AC3E}">
        <p14:creationId xmlns:p14="http://schemas.microsoft.com/office/powerpoint/2010/main" val="825133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263" y="963576"/>
            <a:ext cx="7406640" cy="1017270"/>
          </a:xfrm>
        </p:spPr>
        <p:txBody>
          <a:bodyPr/>
          <a:lstStyle/>
          <a:p>
            <a:r>
              <a:rPr lang="en-US" dirty="0"/>
              <a:t>FAQs </a:t>
            </a:r>
            <a:endParaRPr lang="en-CA" dirty="0"/>
          </a:p>
        </p:txBody>
      </p:sp>
      <p:sp>
        <p:nvSpPr>
          <p:cNvPr id="3" name="Content Placeholder 2"/>
          <p:cNvSpPr>
            <a:spLocks noGrp="1"/>
          </p:cNvSpPr>
          <p:nvPr>
            <p:ph idx="1"/>
          </p:nvPr>
        </p:nvSpPr>
        <p:spPr>
          <a:xfrm>
            <a:off x="857250" y="1806206"/>
            <a:ext cx="7771071" cy="3708105"/>
          </a:xfrm>
        </p:spPr>
        <p:txBody>
          <a:bodyPr>
            <a:normAutofit/>
          </a:bodyPr>
          <a:lstStyle/>
          <a:p>
            <a:pPr marL="34290" indent="0">
              <a:buNone/>
            </a:pPr>
            <a:endParaRPr lang="en-US" sz="1350" i="1" dirty="0">
              <a:solidFill>
                <a:srgbClr val="FF0000"/>
              </a:solidFill>
            </a:endParaRPr>
          </a:p>
          <a:p>
            <a:pPr marL="342900" lvl="0" indent="-342900">
              <a:lnSpc>
                <a:spcPct val="107000"/>
              </a:lnSpc>
              <a:spcAft>
                <a:spcPts val="800"/>
              </a:spcAft>
              <a:buFont typeface="+mj-lt"/>
              <a:buAutoNum type="arabicParenR"/>
            </a:pPr>
            <a:r>
              <a:rPr lang="en-CA" sz="1800" dirty="0">
                <a:effectLst/>
                <a:latin typeface="+mj-lt"/>
                <a:ea typeface="Calibri" panose="020F0502020204030204" pitchFamily="34" charset="0"/>
                <a:cs typeface="Times New Roman" panose="02020603050405020304" pitchFamily="18" charset="0"/>
              </a:rPr>
              <a:t>Is the project being phased, can T pad installation be delayed.</a:t>
            </a:r>
          </a:p>
          <a:p>
            <a:pPr marL="742950" lvl="1" indent="-285750">
              <a:lnSpc>
                <a:spcPct val="107000"/>
              </a:lnSpc>
              <a:spcAft>
                <a:spcPts val="800"/>
              </a:spcAft>
              <a:buFont typeface="Symbol" panose="05050102010706020507" pitchFamily="18" charset="2"/>
              <a:buChar char=""/>
            </a:pPr>
            <a:r>
              <a:rPr lang="en-CA" sz="1800" i="1" dirty="0">
                <a:effectLst/>
                <a:latin typeface="+mj-lt"/>
                <a:ea typeface="Calibri" panose="020F0502020204030204" pitchFamily="34" charset="0"/>
                <a:cs typeface="Times New Roman" panose="02020603050405020304" pitchFamily="18" charset="0"/>
              </a:rPr>
              <a:t>(DGC Response):</a:t>
            </a:r>
            <a:r>
              <a:rPr lang="en-CA" sz="1800" dirty="0">
                <a:effectLst/>
                <a:latin typeface="+mj-lt"/>
                <a:ea typeface="Calibri" panose="020F0502020204030204" pitchFamily="34" charset="0"/>
                <a:cs typeface="Times New Roman" panose="02020603050405020304" pitchFamily="18" charset="0"/>
              </a:rPr>
              <a:t> The project construction is being phased after two years of planning. Launch pad design and locations will be a continued investigation through the course of 2021/2022, construction of the pad phase is planned for 2022. </a:t>
            </a:r>
          </a:p>
          <a:p>
            <a:pPr marL="34290" indent="0">
              <a:buNone/>
            </a:pPr>
            <a:endParaRPr lang="en-US" sz="2000" b="1" dirty="0">
              <a:solidFill>
                <a:srgbClr val="4772FB"/>
              </a:solidFill>
            </a:endParaRPr>
          </a:p>
          <a:p>
            <a:pPr marL="34290" indent="0">
              <a:buNone/>
            </a:pPr>
            <a:endParaRPr lang="en-US" sz="1350" dirty="0">
              <a:solidFill>
                <a:srgbClr val="002060"/>
              </a:solidFill>
            </a:endParaRPr>
          </a:p>
        </p:txBody>
      </p:sp>
    </p:spTree>
    <p:extLst>
      <p:ext uri="{BB962C8B-B14F-4D97-AF65-F5344CB8AC3E}">
        <p14:creationId xmlns:p14="http://schemas.microsoft.com/office/powerpoint/2010/main" val="597842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263" y="963576"/>
            <a:ext cx="7406640" cy="1017270"/>
          </a:xfrm>
        </p:spPr>
        <p:txBody>
          <a:bodyPr/>
          <a:lstStyle/>
          <a:p>
            <a:r>
              <a:rPr lang="en-US" dirty="0"/>
              <a:t>FAQs </a:t>
            </a:r>
            <a:endParaRPr lang="en-CA" dirty="0"/>
          </a:p>
        </p:txBody>
      </p:sp>
      <p:sp>
        <p:nvSpPr>
          <p:cNvPr id="3" name="Content Placeholder 2"/>
          <p:cNvSpPr>
            <a:spLocks noGrp="1"/>
          </p:cNvSpPr>
          <p:nvPr>
            <p:ph idx="1"/>
          </p:nvPr>
        </p:nvSpPr>
        <p:spPr>
          <a:xfrm>
            <a:off x="857250" y="1806206"/>
            <a:ext cx="7771071" cy="4518394"/>
          </a:xfrm>
        </p:spPr>
        <p:txBody>
          <a:bodyPr>
            <a:normAutofit/>
          </a:bodyPr>
          <a:lstStyle/>
          <a:p>
            <a:pPr marL="34290" indent="0">
              <a:buNone/>
            </a:pPr>
            <a:endParaRPr lang="en-US" sz="1350" i="1" dirty="0">
              <a:solidFill>
                <a:srgbClr val="FF0000"/>
              </a:solidFill>
            </a:endParaRPr>
          </a:p>
          <a:p>
            <a:pPr marL="342900" lvl="0" indent="-342900">
              <a:lnSpc>
                <a:spcPct val="107000"/>
              </a:lnSpc>
              <a:spcAft>
                <a:spcPts val="800"/>
              </a:spcAft>
              <a:buFont typeface="+mj-lt"/>
              <a:buAutoNum type="arabicParenR"/>
            </a:pPr>
            <a:r>
              <a:rPr lang="en-CA" sz="1600" dirty="0">
                <a:effectLst/>
                <a:latin typeface="+mj-lt"/>
                <a:ea typeface="Calibri" panose="020F0502020204030204" pitchFamily="34" charset="0"/>
                <a:cs typeface="Times New Roman" panose="02020603050405020304" pitchFamily="18" charset="0"/>
              </a:rPr>
              <a:t>Will the development of the project increase local traffic, will there be more garbage, will there be more frequent garbage pickup?</a:t>
            </a:r>
          </a:p>
          <a:p>
            <a:pPr marL="742950" lvl="1" indent="-285750">
              <a:lnSpc>
                <a:spcPct val="107000"/>
              </a:lnSpc>
              <a:spcAft>
                <a:spcPts val="800"/>
              </a:spcAft>
              <a:buFont typeface="Symbol" panose="05050102010706020507" pitchFamily="18" charset="2"/>
              <a:buChar char=""/>
            </a:pPr>
            <a:r>
              <a:rPr lang="en-CA" sz="1600" i="1" dirty="0">
                <a:effectLst/>
                <a:latin typeface="+mj-lt"/>
                <a:ea typeface="Calibri" panose="020F0502020204030204" pitchFamily="34" charset="0"/>
                <a:cs typeface="Times New Roman" panose="02020603050405020304" pitchFamily="18" charset="0"/>
              </a:rPr>
              <a:t>(DGC Response</a:t>
            </a:r>
            <a:r>
              <a:rPr lang="en-CA" sz="1600" dirty="0">
                <a:effectLst/>
                <a:latin typeface="+mj-lt"/>
                <a:ea typeface="Calibri" panose="020F0502020204030204" pitchFamily="34" charset="0"/>
                <a:cs typeface="Times New Roman" panose="02020603050405020304" pitchFamily="18" charset="0"/>
              </a:rPr>
              <a:t>): Traffic access to the parking lot is via a major road and a driveway before homes are encountered. Disc golf is not expected to add a great deal more traffic which can enter </a:t>
            </a:r>
            <a:r>
              <a:rPr lang="en-CA" sz="1600" dirty="0">
                <a:latin typeface="+mj-lt"/>
                <a:ea typeface="Calibri" panose="020F0502020204030204" pitchFamily="34" charset="0"/>
                <a:cs typeface="Times New Roman" panose="02020603050405020304" pitchFamily="18" charset="0"/>
              </a:rPr>
              <a:t>and exit without impacting the community.</a:t>
            </a:r>
          </a:p>
          <a:p>
            <a:pPr marL="742950" lvl="1" indent="-285750">
              <a:lnSpc>
                <a:spcPct val="107000"/>
              </a:lnSpc>
              <a:spcAft>
                <a:spcPts val="800"/>
              </a:spcAft>
              <a:buFont typeface="Symbol" panose="05050102010706020507" pitchFamily="18" charset="2"/>
              <a:buChar char=""/>
            </a:pPr>
            <a:r>
              <a:rPr lang="en-CA" sz="1600" dirty="0">
                <a:effectLst/>
                <a:latin typeface="+mj-lt"/>
                <a:ea typeface="Calibri" panose="020F0502020204030204" pitchFamily="34" charset="0"/>
                <a:cs typeface="Times New Roman" panose="02020603050405020304" pitchFamily="18" charset="0"/>
              </a:rPr>
              <a:t>DGC will add an extra bin to address the litter issue. This is an existing concern and the addition of another bin should improve the situation. A call to 311 has resulted in more frequent emptying of the garbage bin.</a:t>
            </a:r>
          </a:p>
          <a:p>
            <a:pPr marL="742950" lvl="1" indent="-285750">
              <a:lnSpc>
                <a:spcPct val="107000"/>
              </a:lnSpc>
              <a:spcAft>
                <a:spcPts val="800"/>
              </a:spcAft>
              <a:buFont typeface="Symbol" panose="05050102010706020507" pitchFamily="18" charset="2"/>
              <a:buChar char=""/>
            </a:pPr>
            <a:r>
              <a:rPr lang="en-CA" sz="1600" dirty="0">
                <a:effectLst/>
                <a:latin typeface="+mj-lt"/>
                <a:ea typeface="Calibri" panose="020F0502020204030204" pitchFamily="34" charset="0"/>
                <a:cs typeface="Times New Roman" panose="02020603050405020304" pitchFamily="18" charset="0"/>
              </a:rPr>
              <a:t>The signage for disc golf players will include a request to not litter and pick up while they play through. This has been very effective at other Disc Golf venues. </a:t>
            </a:r>
            <a:endParaRPr lang="en-US" sz="1800" b="1" dirty="0">
              <a:solidFill>
                <a:srgbClr val="4772FB"/>
              </a:solidFill>
            </a:endParaRPr>
          </a:p>
          <a:p>
            <a:pPr marL="34290" indent="0">
              <a:buNone/>
            </a:pPr>
            <a:endParaRPr lang="en-US" sz="1350" dirty="0">
              <a:solidFill>
                <a:srgbClr val="002060"/>
              </a:solidFill>
            </a:endParaRPr>
          </a:p>
        </p:txBody>
      </p:sp>
    </p:spTree>
    <p:extLst>
      <p:ext uri="{BB962C8B-B14F-4D97-AF65-F5344CB8AC3E}">
        <p14:creationId xmlns:p14="http://schemas.microsoft.com/office/powerpoint/2010/main" val="957481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263" y="963576"/>
            <a:ext cx="7406640" cy="1017270"/>
          </a:xfrm>
        </p:spPr>
        <p:txBody>
          <a:bodyPr/>
          <a:lstStyle/>
          <a:p>
            <a:r>
              <a:rPr lang="en-US" dirty="0"/>
              <a:t>FAQs </a:t>
            </a:r>
            <a:endParaRPr lang="en-CA" dirty="0"/>
          </a:p>
        </p:txBody>
      </p:sp>
      <p:sp>
        <p:nvSpPr>
          <p:cNvPr id="3" name="Content Placeholder 2"/>
          <p:cNvSpPr>
            <a:spLocks noGrp="1"/>
          </p:cNvSpPr>
          <p:nvPr>
            <p:ph idx="1"/>
          </p:nvPr>
        </p:nvSpPr>
        <p:spPr>
          <a:xfrm>
            <a:off x="857250" y="1806206"/>
            <a:ext cx="7905750" cy="4518394"/>
          </a:xfrm>
        </p:spPr>
        <p:txBody>
          <a:bodyPr>
            <a:normAutofit fontScale="92500" lnSpcReduction="10000"/>
          </a:bodyPr>
          <a:lstStyle/>
          <a:p>
            <a:pPr>
              <a:lnSpc>
                <a:spcPct val="107000"/>
              </a:lnSpc>
              <a:spcAft>
                <a:spcPts val="800"/>
              </a:spcAft>
            </a:pPr>
            <a:r>
              <a:rPr lang="en-CA" sz="1600" dirty="0">
                <a:effectLst/>
                <a:latin typeface="+mj-lt"/>
                <a:ea typeface="Calibri" panose="020F0502020204030204" pitchFamily="34" charset="0"/>
                <a:cs typeface="Times New Roman" panose="02020603050405020304" pitchFamily="18" charset="0"/>
              </a:rPr>
              <a:t>The maintenance of the disc golf course, once installed, becomes a City asset and the City helps with the maintenance. </a:t>
            </a:r>
          </a:p>
          <a:p>
            <a:pPr lvl="1">
              <a:lnSpc>
                <a:spcPct val="107000"/>
              </a:lnSpc>
              <a:spcAft>
                <a:spcPts val="800"/>
              </a:spcAft>
            </a:pPr>
            <a:r>
              <a:rPr lang="en-CA" sz="1800" i="1" dirty="0">
                <a:effectLst/>
                <a:latin typeface="+mj-lt"/>
                <a:ea typeface="Calibri" panose="020F0502020204030204" pitchFamily="34" charset="0"/>
                <a:cs typeface="Times New Roman" panose="02020603050405020304" pitchFamily="18" charset="0"/>
              </a:rPr>
              <a:t>(DGC Response): </a:t>
            </a:r>
            <a:r>
              <a:rPr lang="en-CA" sz="1800" dirty="0">
                <a:effectLst/>
                <a:latin typeface="+mj-lt"/>
                <a:ea typeface="Calibri" panose="020F0502020204030204" pitchFamily="34" charset="0"/>
                <a:cs typeface="Times New Roman" panose="02020603050405020304" pitchFamily="18" charset="0"/>
              </a:rPr>
              <a:t>The course will become a sporting asset of the City Park and ELM which is doing maintenance right now will continue to do maintenance in the future. </a:t>
            </a:r>
          </a:p>
          <a:p>
            <a:pPr lvl="1">
              <a:lnSpc>
                <a:spcPct val="107000"/>
              </a:lnSpc>
              <a:spcAft>
                <a:spcPts val="800"/>
              </a:spcAft>
            </a:pPr>
            <a:r>
              <a:rPr lang="en-CA" sz="1800" dirty="0">
                <a:effectLst/>
                <a:latin typeface="+mj-lt"/>
                <a:ea typeface="Calibri" panose="020F0502020204030204" pitchFamily="34" charset="0"/>
                <a:cs typeface="Times New Roman" panose="02020603050405020304" pitchFamily="18" charset="0"/>
              </a:rPr>
              <a:t>The ELM budget is not only from the lot levy on residents of Edgemont, ELM also receive an annual grant from the city which covers what the city would have spent on park maintenance. </a:t>
            </a:r>
          </a:p>
          <a:p>
            <a:pPr lvl="1">
              <a:lnSpc>
                <a:spcPct val="107000"/>
              </a:lnSpc>
              <a:spcAft>
                <a:spcPts val="800"/>
              </a:spcAft>
            </a:pPr>
            <a:r>
              <a:rPr lang="en-CA" sz="1800" dirty="0">
                <a:effectLst/>
                <a:latin typeface="+mj-lt"/>
                <a:ea typeface="Calibri" panose="020F0502020204030204" pitchFamily="34" charset="0"/>
                <a:cs typeface="Times New Roman" panose="02020603050405020304" pitchFamily="18" charset="0"/>
              </a:rPr>
              <a:t>ELM picks up litter but garbage collection is done by a city hired contractor. </a:t>
            </a:r>
          </a:p>
          <a:p>
            <a:pPr lvl="1">
              <a:lnSpc>
                <a:spcPct val="107000"/>
              </a:lnSpc>
              <a:spcAft>
                <a:spcPts val="800"/>
              </a:spcAft>
            </a:pPr>
            <a:r>
              <a:rPr lang="en-CA" sz="1800" dirty="0">
                <a:effectLst/>
                <a:latin typeface="+mj-lt"/>
                <a:ea typeface="Calibri" panose="020F0502020204030204" pitchFamily="34" charset="0"/>
                <a:cs typeface="Times New Roman" panose="02020603050405020304" pitchFamily="18" charset="0"/>
              </a:rPr>
              <a:t>ELM does not expect that the disk golf course will have a noticeable impact on park maintenance, ELM already does a weekly mowing throughout the growing season on the slopes on which the course is planned, extra mowing will not be required. ELM mows a quarter section of grass and trims around hundreds of items each week, trimming around 12 additional posts will not be noticeable. </a:t>
            </a:r>
          </a:p>
          <a:p>
            <a:pPr marL="34290" indent="0">
              <a:buNone/>
            </a:pPr>
            <a:endParaRPr lang="en-US" sz="1350" i="1" dirty="0">
              <a:solidFill>
                <a:srgbClr val="FF0000"/>
              </a:solidFill>
            </a:endParaRPr>
          </a:p>
          <a:p>
            <a:pPr marL="34290" indent="0">
              <a:buNone/>
            </a:pPr>
            <a:endParaRPr lang="en-US" sz="1350" b="1" dirty="0">
              <a:solidFill>
                <a:srgbClr val="4772FB"/>
              </a:solidFill>
            </a:endParaRPr>
          </a:p>
          <a:p>
            <a:pPr marL="34290" indent="0">
              <a:buNone/>
            </a:pPr>
            <a:endParaRPr lang="en-US" sz="1350" dirty="0">
              <a:solidFill>
                <a:srgbClr val="002060"/>
              </a:solidFill>
            </a:endParaRPr>
          </a:p>
        </p:txBody>
      </p:sp>
    </p:spTree>
    <p:extLst>
      <p:ext uri="{BB962C8B-B14F-4D97-AF65-F5344CB8AC3E}">
        <p14:creationId xmlns:p14="http://schemas.microsoft.com/office/powerpoint/2010/main" val="3164536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406640" cy="1017270"/>
          </a:xfrm>
        </p:spPr>
        <p:txBody>
          <a:bodyPr/>
          <a:lstStyle/>
          <a:p>
            <a:r>
              <a:rPr lang="en-US" dirty="0"/>
              <a:t>FAQs </a:t>
            </a:r>
            <a:endParaRPr lang="en-CA" dirty="0"/>
          </a:p>
        </p:txBody>
      </p:sp>
      <p:sp>
        <p:nvSpPr>
          <p:cNvPr id="3" name="Content Placeholder 2"/>
          <p:cNvSpPr>
            <a:spLocks noGrp="1"/>
          </p:cNvSpPr>
          <p:nvPr>
            <p:ph idx="1"/>
          </p:nvPr>
        </p:nvSpPr>
        <p:spPr>
          <a:xfrm>
            <a:off x="914399" y="1371600"/>
            <a:ext cx="7696201" cy="5105400"/>
          </a:xfrm>
        </p:spPr>
        <p:txBody>
          <a:bodyPr>
            <a:normAutofit/>
          </a:bodyPr>
          <a:lstStyle/>
          <a:p>
            <a:pPr>
              <a:lnSpc>
                <a:spcPct val="107000"/>
              </a:lnSpc>
              <a:spcAft>
                <a:spcPts val="800"/>
              </a:spcAft>
            </a:pPr>
            <a:r>
              <a:rPr lang="en-CA" sz="2000" dirty="0">
                <a:effectLst/>
                <a:latin typeface="+mj-lt"/>
                <a:ea typeface="Calibri" panose="020F0502020204030204" pitchFamily="34" charset="0"/>
                <a:cs typeface="Times New Roman" panose="02020603050405020304" pitchFamily="18" charset="0"/>
              </a:rPr>
              <a:t>Can we be assured that any liability claims in case of accidents will be covered by the City of Calgary </a:t>
            </a:r>
          </a:p>
          <a:p>
            <a:pPr lvl="1">
              <a:lnSpc>
                <a:spcPct val="107000"/>
              </a:lnSpc>
              <a:spcAft>
                <a:spcPts val="800"/>
              </a:spcAft>
            </a:pPr>
            <a:r>
              <a:rPr lang="en-CA" sz="1800" i="1" dirty="0">
                <a:effectLst/>
                <a:latin typeface="+mj-lt"/>
                <a:ea typeface="Calibri" panose="020F0502020204030204" pitchFamily="34" charset="0"/>
                <a:cs typeface="Times New Roman" panose="02020603050405020304" pitchFamily="18" charset="0"/>
              </a:rPr>
              <a:t>(DGC Response): </a:t>
            </a:r>
            <a:r>
              <a:rPr lang="en-CA" sz="1800" dirty="0">
                <a:effectLst/>
                <a:latin typeface="+mj-lt"/>
                <a:ea typeface="Calibri" panose="020F0502020204030204" pitchFamily="34" charset="0"/>
                <a:cs typeface="Times New Roman" panose="02020603050405020304" pitchFamily="18" charset="0"/>
              </a:rPr>
              <a:t>DGC and the City of Calgary Parks has spent much effort to design a course that is safe and conforms to the City requirements. It is our understanding that the City would take on liability when it is a city asset, just like it does for the park, the tennis courts, and the existing fields. </a:t>
            </a:r>
          </a:p>
          <a:p>
            <a:pPr marL="320040" indent="-285750"/>
            <a:endParaRPr lang="en-US" sz="1350" b="1" dirty="0">
              <a:solidFill>
                <a:srgbClr val="4772FB"/>
              </a:solidFill>
            </a:endParaRPr>
          </a:p>
          <a:p>
            <a:pPr marL="320040" indent="-285750"/>
            <a:endParaRPr lang="en-US" sz="1350" dirty="0">
              <a:solidFill>
                <a:srgbClr val="002060"/>
              </a:solidFill>
            </a:endParaRPr>
          </a:p>
        </p:txBody>
      </p:sp>
    </p:spTree>
    <p:extLst>
      <p:ext uri="{BB962C8B-B14F-4D97-AF65-F5344CB8AC3E}">
        <p14:creationId xmlns:p14="http://schemas.microsoft.com/office/powerpoint/2010/main" val="2724094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263" y="963576"/>
            <a:ext cx="7406640" cy="1017270"/>
          </a:xfrm>
        </p:spPr>
        <p:txBody>
          <a:bodyPr/>
          <a:lstStyle/>
          <a:p>
            <a:r>
              <a:rPr lang="en-US" dirty="0"/>
              <a:t>FAQs </a:t>
            </a:r>
            <a:endParaRPr lang="en-CA" dirty="0"/>
          </a:p>
        </p:txBody>
      </p:sp>
      <p:sp>
        <p:nvSpPr>
          <p:cNvPr id="3" name="Content Placeholder 2"/>
          <p:cNvSpPr>
            <a:spLocks noGrp="1"/>
          </p:cNvSpPr>
          <p:nvPr>
            <p:ph idx="1"/>
          </p:nvPr>
        </p:nvSpPr>
        <p:spPr>
          <a:xfrm>
            <a:off x="857251" y="1806206"/>
            <a:ext cx="7753350" cy="4823194"/>
          </a:xfrm>
        </p:spPr>
        <p:txBody>
          <a:bodyPr>
            <a:normAutofit fontScale="92500" lnSpcReduction="20000"/>
          </a:bodyPr>
          <a:lstStyle/>
          <a:p>
            <a:pPr>
              <a:lnSpc>
                <a:spcPct val="107000"/>
              </a:lnSpc>
              <a:spcAft>
                <a:spcPts val="800"/>
              </a:spcAft>
            </a:pPr>
            <a:r>
              <a:rPr lang="en-CA" sz="2000" dirty="0">
                <a:effectLst/>
                <a:latin typeface="+mj-lt"/>
                <a:ea typeface="Calibri" panose="020F0502020204030204" pitchFamily="34" charset="0"/>
                <a:cs typeface="Times New Roman" panose="02020603050405020304" pitchFamily="18" charset="0"/>
              </a:rPr>
              <a:t>The budget set for the project is $27,500 with $17,500 already raised through grants.  Is the budget realistic?  </a:t>
            </a:r>
          </a:p>
          <a:p>
            <a:pPr marL="742950" lvl="1" indent="-285750">
              <a:lnSpc>
                <a:spcPct val="107000"/>
              </a:lnSpc>
              <a:spcAft>
                <a:spcPts val="800"/>
              </a:spcAft>
              <a:buFont typeface="Symbol" panose="05050102010706020507" pitchFamily="18" charset="2"/>
              <a:buChar char=""/>
            </a:pPr>
            <a:r>
              <a:rPr lang="en-CA" i="1" dirty="0">
                <a:effectLst/>
                <a:latin typeface="+mj-lt"/>
                <a:ea typeface="Calibri" panose="020F0502020204030204" pitchFamily="34" charset="0"/>
                <a:cs typeface="Times New Roman" panose="02020603050405020304" pitchFamily="18" charset="0"/>
              </a:rPr>
              <a:t>(DGC Response):</a:t>
            </a:r>
            <a:r>
              <a:rPr lang="en-CA" dirty="0">
                <a:effectLst/>
                <a:latin typeface="+mj-lt"/>
                <a:ea typeface="Calibri" panose="020F0502020204030204" pitchFamily="34" charset="0"/>
                <a:cs typeface="Times New Roman" panose="02020603050405020304" pitchFamily="18" charset="0"/>
              </a:rPr>
              <a:t> Yes the budget is realistic. The two groups who granted us $17,500 reviewed and approved our budget as part of their evaluation. The budget has also reviewed by the ECA board and approved. </a:t>
            </a:r>
          </a:p>
          <a:p>
            <a:pPr marL="742950" lvl="1" indent="-285750">
              <a:lnSpc>
                <a:spcPct val="107000"/>
              </a:lnSpc>
              <a:spcAft>
                <a:spcPts val="800"/>
              </a:spcAft>
              <a:buFont typeface="Symbol" panose="05050102010706020507" pitchFamily="18" charset="2"/>
              <a:buChar char=""/>
            </a:pPr>
            <a:r>
              <a:rPr lang="en-CA" dirty="0">
                <a:effectLst/>
                <a:latin typeface="+mj-lt"/>
                <a:ea typeface="Calibri" panose="020F0502020204030204" pitchFamily="34" charset="0"/>
                <a:cs typeface="Times New Roman" panose="02020603050405020304" pitchFamily="18" charset="0"/>
              </a:rPr>
              <a:t>Since we won’t be pouring concrete pads for all of the holes (the current budget had planned for this) the budget will drop significantly (each tee pad was budgeted at $1500 a piece). As this will be a great asset to add to the community any costs not covered by grants and donations will be covered from ECA reserves, </a:t>
            </a:r>
          </a:p>
          <a:p>
            <a:pPr marL="742950" lvl="1" indent="-285750">
              <a:lnSpc>
                <a:spcPct val="107000"/>
              </a:lnSpc>
              <a:spcAft>
                <a:spcPts val="800"/>
              </a:spcAft>
              <a:buFont typeface="Symbol" panose="05050102010706020507" pitchFamily="18" charset="2"/>
              <a:buChar char=""/>
            </a:pPr>
            <a:r>
              <a:rPr lang="en-CA" dirty="0">
                <a:effectLst/>
                <a:latin typeface="+mj-lt"/>
                <a:ea typeface="Calibri" panose="020F0502020204030204" pitchFamily="34" charset="0"/>
                <a:cs typeface="Times New Roman" panose="02020603050405020304" pitchFamily="18" charset="0"/>
              </a:rPr>
              <a:t>This is a simple project with only modest construction, the drilling of 12 holes in the ground and cementing in of 12 posts is unlikely to lead to construction overruns.</a:t>
            </a:r>
          </a:p>
          <a:p>
            <a:pPr marL="377190" indent="-342900"/>
            <a:endParaRPr lang="en-US" i="1" dirty="0">
              <a:solidFill>
                <a:srgbClr val="FF0000"/>
              </a:solidFill>
            </a:endParaRPr>
          </a:p>
          <a:p>
            <a:pPr marL="377190" indent="-342900"/>
            <a:endParaRPr lang="en-US" b="1" dirty="0">
              <a:solidFill>
                <a:srgbClr val="4772FB"/>
              </a:solidFill>
            </a:endParaRPr>
          </a:p>
          <a:p>
            <a:pPr marL="377190" indent="-342900"/>
            <a:endParaRPr lang="en-US" dirty="0">
              <a:solidFill>
                <a:srgbClr val="002060"/>
              </a:solidFill>
            </a:endParaRPr>
          </a:p>
        </p:txBody>
      </p:sp>
    </p:spTree>
    <p:extLst>
      <p:ext uri="{BB962C8B-B14F-4D97-AF65-F5344CB8AC3E}">
        <p14:creationId xmlns:p14="http://schemas.microsoft.com/office/powerpoint/2010/main" val="239287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263" y="963576"/>
            <a:ext cx="7406640" cy="1017270"/>
          </a:xfrm>
        </p:spPr>
        <p:txBody>
          <a:bodyPr/>
          <a:lstStyle/>
          <a:p>
            <a:r>
              <a:rPr lang="en-US" dirty="0"/>
              <a:t>Other FAQs </a:t>
            </a:r>
            <a:endParaRPr lang="en-CA" dirty="0"/>
          </a:p>
        </p:txBody>
      </p:sp>
      <p:sp>
        <p:nvSpPr>
          <p:cNvPr id="3" name="Content Placeholder 2"/>
          <p:cNvSpPr>
            <a:spLocks noGrp="1"/>
          </p:cNvSpPr>
          <p:nvPr>
            <p:ph idx="1"/>
          </p:nvPr>
        </p:nvSpPr>
        <p:spPr>
          <a:xfrm>
            <a:off x="857250" y="1806206"/>
            <a:ext cx="7771071" cy="4365994"/>
          </a:xfrm>
        </p:spPr>
        <p:txBody>
          <a:bodyPr>
            <a:normAutofit/>
          </a:bodyPr>
          <a:lstStyle/>
          <a:p>
            <a:pPr marL="34290" indent="0">
              <a:buNone/>
            </a:pPr>
            <a:r>
              <a:rPr lang="en-US" sz="1600" b="1" dirty="0">
                <a:solidFill>
                  <a:srgbClr val="4772FB"/>
                </a:solidFill>
              </a:rPr>
              <a:t>Q: Who is the target audience for the Edgemont Disc Golf course?</a:t>
            </a:r>
          </a:p>
          <a:p>
            <a:pPr marL="34290" indent="0">
              <a:buNone/>
            </a:pPr>
            <a:r>
              <a:rPr lang="en-US" sz="1600" b="1" dirty="0">
                <a:solidFill>
                  <a:srgbClr val="4772FB"/>
                </a:solidFill>
              </a:rPr>
              <a:t>	</a:t>
            </a:r>
            <a:r>
              <a:rPr lang="en-US" sz="1600" dirty="0">
                <a:solidFill>
                  <a:srgbClr val="002060"/>
                </a:solidFill>
              </a:rPr>
              <a:t>A: Edgemont residents are our target audience, but the course is open to everyone as it is in a public park. The course targets beginner to intermediate level players. It is intended to be an introductory, family friendly course. Although short, the course layout has unique elevations and tree lines that provides challenges to the more skillful players. </a:t>
            </a:r>
            <a:endParaRPr lang="en-US" sz="1600" b="1" dirty="0">
              <a:solidFill>
                <a:srgbClr val="4772FB"/>
              </a:solidFill>
            </a:endParaRPr>
          </a:p>
          <a:p>
            <a:pPr marL="34290" indent="0">
              <a:buNone/>
            </a:pPr>
            <a:r>
              <a:rPr lang="en-US" sz="1600" b="1" dirty="0">
                <a:solidFill>
                  <a:srgbClr val="4772FB"/>
                </a:solidFill>
              </a:rPr>
              <a:t>Q: How does the Edgemont disc golf course affect existing pedestrian pathways and playing fields?</a:t>
            </a:r>
          </a:p>
          <a:p>
            <a:pPr marL="34290" indent="0">
              <a:buNone/>
            </a:pPr>
            <a:r>
              <a:rPr lang="en-US" sz="1600" dirty="0">
                <a:solidFill>
                  <a:srgbClr val="002060"/>
                </a:solidFill>
              </a:rPr>
              <a:t>	A: Course was designed to have no impact to sports playing fields at the  John Laurie Park, and have minimum impact to pedestrian pathways. Where applicable, low traffic pathways are used as tee off pad to minimize overall cost. </a:t>
            </a:r>
          </a:p>
          <a:p>
            <a:pPr marL="34290" indent="0">
              <a:buNone/>
            </a:pPr>
            <a:endParaRPr lang="en-US" sz="1350" i="1" dirty="0">
              <a:solidFill>
                <a:srgbClr val="FF0000"/>
              </a:solidFill>
            </a:endParaRPr>
          </a:p>
          <a:p>
            <a:pPr marL="34290" indent="0">
              <a:buNone/>
            </a:pPr>
            <a:endParaRPr lang="en-US" sz="1350" b="1" dirty="0">
              <a:solidFill>
                <a:srgbClr val="4772FB"/>
              </a:solidFill>
            </a:endParaRPr>
          </a:p>
          <a:p>
            <a:pPr marL="34290" indent="0">
              <a:buNone/>
            </a:pPr>
            <a:endParaRPr lang="en-US" sz="1350" dirty="0">
              <a:solidFill>
                <a:srgbClr val="002060"/>
              </a:solidFill>
            </a:endParaRPr>
          </a:p>
        </p:txBody>
      </p:sp>
    </p:spTree>
    <p:extLst>
      <p:ext uri="{BB962C8B-B14F-4D97-AF65-F5344CB8AC3E}">
        <p14:creationId xmlns:p14="http://schemas.microsoft.com/office/powerpoint/2010/main" val="439887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65BBA-9150-436A-9C0A-3F930CAC24B0}"/>
              </a:ext>
            </a:extLst>
          </p:cNvPr>
          <p:cNvSpPr>
            <a:spLocks noGrp="1"/>
          </p:cNvSpPr>
          <p:nvPr>
            <p:ph type="title"/>
          </p:nvPr>
        </p:nvSpPr>
        <p:spPr/>
        <p:txBody>
          <a:bodyPr/>
          <a:lstStyle/>
          <a:p>
            <a:r>
              <a:rPr lang="en-CA" dirty="0"/>
              <a:t>Community Letters of Support</a:t>
            </a:r>
          </a:p>
        </p:txBody>
      </p:sp>
      <p:sp>
        <p:nvSpPr>
          <p:cNvPr id="3" name="Content Placeholder 2">
            <a:extLst>
              <a:ext uri="{FF2B5EF4-FFF2-40B4-BE49-F238E27FC236}">
                <a16:creationId xmlns:a16="http://schemas.microsoft.com/office/drawing/2014/main" id="{BD97A381-D18F-4732-B37F-3D75E00AAD48}"/>
              </a:ext>
            </a:extLst>
          </p:cNvPr>
          <p:cNvSpPr>
            <a:spLocks noGrp="1"/>
          </p:cNvSpPr>
          <p:nvPr>
            <p:ph idx="1"/>
          </p:nvPr>
        </p:nvSpPr>
        <p:spPr/>
        <p:txBody>
          <a:bodyPr/>
          <a:lstStyle/>
          <a:p>
            <a:r>
              <a:rPr lang="en-CA" dirty="0"/>
              <a:t>The community association has received many letters of support from community residents and from disc golf enthusiasts from elsewhere in the city for this development on a city park.</a:t>
            </a:r>
          </a:p>
          <a:p>
            <a:r>
              <a:rPr lang="en-CA" dirty="0"/>
              <a:t>The survey of 2018 which was completed by 520 residents identified the need for more outdoor sport facilities in the community, disc golf was identified as preferred amenity, (report of Jane Coates to the ECA board and AGM, 2018)</a:t>
            </a:r>
          </a:p>
          <a:p>
            <a:r>
              <a:rPr lang="en-CA" dirty="0"/>
              <a:t>Residents are pleased with a course that offers an opportunity for unstructured play for the entire family</a:t>
            </a:r>
          </a:p>
          <a:p>
            <a:endParaRPr lang="en-CA" dirty="0"/>
          </a:p>
        </p:txBody>
      </p:sp>
    </p:spTree>
    <p:extLst>
      <p:ext uri="{BB962C8B-B14F-4D97-AF65-F5344CB8AC3E}">
        <p14:creationId xmlns:p14="http://schemas.microsoft.com/office/powerpoint/2010/main" val="2327601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E78D6-F072-48E7-8270-20EFBDD26F36}"/>
              </a:ext>
            </a:extLst>
          </p:cNvPr>
          <p:cNvSpPr>
            <a:spLocks noGrp="1"/>
          </p:cNvSpPr>
          <p:nvPr>
            <p:ph type="ctrTitle"/>
          </p:nvPr>
        </p:nvSpPr>
        <p:spPr>
          <a:xfrm>
            <a:off x="832485" y="4011930"/>
            <a:ext cx="7475220" cy="994410"/>
          </a:xfrm>
        </p:spPr>
        <p:txBody>
          <a:bodyPr>
            <a:normAutofit/>
          </a:bodyPr>
          <a:lstStyle/>
          <a:p>
            <a:r>
              <a:rPr lang="en-US" sz="4125" cap="none" dirty="0"/>
              <a:t>Edgemont Disc Golf Webinar</a:t>
            </a:r>
          </a:p>
        </p:txBody>
      </p:sp>
      <p:sp>
        <p:nvSpPr>
          <p:cNvPr id="3" name="Subtitle 2">
            <a:extLst>
              <a:ext uri="{FF2B5EF4-FFF2-40B4-BE49-F238E27FC236}">
                <a16:creationId xmlns:a16="http://schemas.microsoft.com/office/drawing/2014/main" id="{3FC7BD98-5486-489C-BAA0-A69CEFF691B3}"/>
              </a:ext>
            </a:extLst>
          </p:cNvPr>
          <p:cNvSpPr>
            <a:spLocks noGrp="1"/>
          </p:cNvSpPr>
          <p:nvPr>
            <p:ph type="subTitle" idx="1"/>
          </p:nvPr>
        </p:nvSpPr>
        <p:spPr>
          <a:xfrm>
            <a:off x="1282148" y="5055970"/>
            <a:ext cx="6575895" cy="415268"/>
          </a:xfrm>
        </p:spPr>
        <p:txBody>
          <a:bodyPr>
            <a:normAutofit fontScale="70000" lnSpcReduction="20000"/>
          </a:bodyPr>
          <a:lstStyle/>
          <a:p>
            <a:r>
              <a:rPr lang="en-US" sz="1500" dirty="0"/>
              <a:t>July 7, 2021</a:t>
            </a:r>
          </a:p>
          <a:p>
            <a:r>
              <a:rPr lang="en-US" sz="1500" dirty="0"/>
              <a:t>Presented by: Edgemont Disc Golf Committee</a:t>
            </a:r>
          </a:p>
        </p:txBody>
      </p:sp>
      <p:pic>
        <p:nvPicPr>
          <p:cNvPr id="7" name="Picture 6">
            <a:extLst>
              <a:ext uri="{FF2B5EF4-FFF2-40B4-BE49-F238E27FC236}">
                <a16:creationId xmlns:a16="http://schemas.microsoft.com/office/drawing/2014/main" id="{CD9EF39B-AB41-49AB-8163-8B5FD7D28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5116" y="1063192"/>
            <a:ext cx="6558240" cy="3217637"/>
          </a:xfrm>
          <a:prstGeom prst="rect">
            <a:avLst/>
          </a:prstGeom>
        </p:spPr>
      </p:pic>
    </p:spTree>
    <p:extLst>
      <p:ext uri="{BB962C8B-B14F-4D97-AF65-F5344CB8AC3E}">
        <p14:creationId xmlns:p14="http://schemas.microsoft.com/office/powerpoint/2010/main" val="834050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B4590-9A9F-4E6F-9F50-378D7E371A65}"/>
              </a:ext>
            </a:extLst>
          </p:cNvPr>
          <p:cNvSpPr>
            <a:spLocks noGrp="1"/>
          </p:cNvSpPr>
          <p:nvPr>
            <p:ph type="title"/>
          </p:nvPr>
        </p:nvSpPr>
        <p:spPr/>
        <p:txBody>
          <a:bodyPr/>
          <a:lstStyle/>
          <a:p>
            <a:r>
              <a:rPr lang="en-CA" dirty="0"/>
              <a:t>Edgemont Youth Challenge 2021</a:t>
            </a:r>
          </a:p>
        </p:txBody>
      </p:sp>
      <p:sp>
        <p:nvSpPr>
          <p:cNvPr id="3" name="Content Placeholder 2">
            <a:extLst>
              <a:ext uri="{FF2B5EF4-FFF2-40B4-BE49-F238E27FC236}">
                <a16:creationId xmlns:a16="http://schemas.microsoft.com/office/drawing/2014/main" id="{4E717796-69A7-4982-9D8D-114955CAC513}"/>
              </a:ext>
            </a:extLst>
          </p:cNvPr>
          <p:cNvSpPr>
            <a:spLocks noGrp="1"/>
          </p:cNvSpPr>
          <p:nvPr>
            <p:ph idx="1"/>
          </p:nvPr>
        </p:nvSpPr>
        <p:spPr/>
        <p:txBody>
          <a:bodyPr/>
          <a:lstStyle/>
          <a:p>
            <a:pPr marL="0" indent="0">
              <a:buNone/>
            </a:pPr>
            <a:endParaRPr lang="en-CA"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CA" sz="1800" u="sng" dirty="0">
              <a:solidFill>
                <a:srgbClr val="0000FF"/>
              </a:solidFill>
              <a:latin typeface="Calibri" panose="020F0502020204030204" pitchFamily="34" charset="0"/>
              <a:cs typeface="Times New Roman" panose="02020603050405020304" pitchFamily="18" charset="0"/>
            </a:endParaRPr>
          </a:p>
          <a:p>
            <a:endParaRPr lang="en-CA" sz="1800" u="sng" dirty="0">
              <a:solidFill>
                <a:srgbClr val="0000FF"/>
              </a:solidFill>
              <a:latin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Times New Roman" panose="02020603050405020304" pitchFamily="18" charset="0"/>
                <a:cs typeface="Times New Roman" panose="02020603050405020304" pitchFamily="18" charset="0"/>
                <a:hlinkClick r:id="rId2"/>
              </a:rPr>
              <a:t>https://drive.google.com/file/d/1Ijht7cAKFLzpYSkOIbNp-9duOhC4sxpx/view?fbclid=IwAR0bI0z74SUTL1Hazs2GZVfwubwRUFwQ7jYchUzDMQQKiu82DalaH_fThw0</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a:t>
            </a:r>
          </a:p>
          <a:p>
            <a:endParaRPr lang="en-CA" dirty="0"/>
          </a:p>
        </p:txBody>
      </p:sp>
    </p:spTree>
    <p:extLst>
      <p:ext uri="{BB962C8B-B14F-4D97-AF65-F5344CB8AC3E}">
        <p14:creationId xmlns:p14="http://schemas.microsoft.com/office/powerpoint/2010/main" val="1708749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81407-D1A6-42DD-AE7A-4FA34ACD1317}"/>
              </a:ext>
            </a:extLst>
          </p:cNvPr>
          <p:cNvSpPr>
            <a:spLocks noGrp="1"/>
          </p:cNvSpPr>
          <p:nvPr>
            <p:ph type="title"/>
          </p:nvPr>
        </p:nvSpPr>
        <p:spPr>
          <a:xfrm>
            <a:off x="4123985" y="1040131"/>
            <a:ext cx="4715215" cy="2746331"/>
          </a:xfrm>
        </p:spPr>
        <p:txBody>
          <a:bodyPr>
            <a:normAutofit fontScale="90000"/>
          </a:bodyPr>
          <a:lstStyle/>
          <a:p>
            <a:r>
              <a:rPr lang="en-US" dirty="0">
                <a:solidFill>
                  <a:srgbClr val="FFFFFF"/>
                </a:solidFill>
              </a:rPr>
              <a:t>Thank You</a:t>
            </a:r>
            <a:br>
              <a:rPr lang="en-US" dirty="0">
                <a:solidFill>
                  <a:srgbClr val="FFFFFF"/>
                </a:solidFill>
              </a:rPr>
            </a:br>
            <a:r>
              <a:rPr lang="en-US" dirty="0">
                <a:solidFill>
                  <a:schemeClr val="tx1"/>
                </a:solidFill>
              </a:rPr>
              <a:t>Follow up Survey</a:t>
            </a:r>
            <a:br>
              <a:rPr lang="en-US" dirty="0">
                <a:solidFill>
                  <a:schemeClr val="tx1"/>
                </a:solidFill>
              </a:rPr>
            </a:br>
            <a:br>
              <a:rPr lang="en-US" dirty="0">
                <a:solidFill>
                  <a:schemeClr val="tx1"/>
                </a:solidFill>
              </a:rPr>
            </a:br>
            <a:r>
              <a:rPr lang="en-US" dirty="0">
                <a:solidFill>
                  <a:schemeClr val="tx1"/>
                </a:solidFill>
              </a:rPr>
              <a:t>Please take the community disc golf survey to provide additional information to the ECA board </a:t>
            </a:r>
            <a:br>
              <a:rPr lang="en-US" dirty="0">
                <a:solidFill>
                  <a:srgbClr val="FFFFFF"/>
                </a:solidFill>
              </a:rPr>
            </a:br>
            <a:r>
              <a:rPr lang="en-US" dirty="0">
                <a:solidFill>
                  <a:srgbClr val="FFFFFF"/>
                </a:solidFill>
              </a:rPr>
              <a:t>Questions?</a:t>
            </a:r>
          </a:p>
        </p:txBody>
      </p:sp>
      <p:sp>
        <p:nvSpPr>
          <p:cNvPr id="8" name="Content Placeholder 7">
            <a:extLst>
              <a:ext uri="{FF2B5EF4-FFF2-40B4-BE49-F238E27FC236}">
                <a16:creationId xmlns:a16="http://schemas.microsoft.com/office/drawing/2014/main" id="{41FF5D4E-7134-4EA4-BA11-FE50F4576B73}"/>
              </a:ext>
            </a:extLst>
          </p:cNvPr>
          <p:cNvSpPr>
            <a:spLocks noGrp="1"/>
          </p:cNvSpPr>
          <p:nvPr>
            <p:ph idx="1"/>
          </p:nvPr>
        </p:nvSpPr>
        <p:spPr>
          <a:xfrm>
            <a:off x="4122364" y="4881731"/>
            <a:ext cx="4840946" cy="1872276"/>
          </a:xfrm>
        </p:spPr>
        <p:txBody>
          <a:bodyPr>
            <a:normAutofit/>
          </a:bodyPr>
          <a:lstStyle/>
          <a:p>
            <a:pPr marL="34290" indent="0">
              <a:buNone/>
            </a:pPr>
            <a:r>
              <a:rPr lang="en-US" dirty="0"/>
              <a:t>Email </a:t>
            </a:r>
            <a:r>
              <a:rPr lang="en-US" dirty="0">
                <a:hlinkClick r:id="rId3"/>
              </a:rPr>
              <a:t>discgolf@edgemont.ab.ca</a:t>
            </a:r>
            <a:r>
              <a:rPr lang="en-US" dirty="0"/>
              <a:t> and you will be sent a link to the survey</a:t>
            </a:r>
          </a:p>
          <a:p>
            <a:pPr marL="34290" indent="0">
              <a:buNone/>
            </a:pPr>
            <a:endParaRPr lang="en-US" dirty="0">
              <a:solidFill>
                <a:srgbClr val="FFFFFF"/>
              </a:solidFill>
            </a:endParaRPr>
          </a:p>
          <a:p>
            <a:endParaRPr lang="en-US" dirty="0">
              <a:solidFill>
                <a:srgbClr val="FFFFFF"/>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673" y="1402367"/>
            <a:ext cx="3335996" cy="4058979"/>
          </a:xfrm>
          <a:prstGeom prst="rect">
            <a:avLst/>
          </a:prstGeom>
        </p:spPr>
      </p:pic>
    </p:spTree>
    <p:extLst>
      <p:ext uri="{BB962C8B-B14F-4D97-AF65-F5344CB8AC3E}">
        <p14:creationId xmlns:p14="http://schemas.microsoft.com/office/powerpoint/2010/main" val="1646983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070C0"/>
                </a:solidFill>
              </a:rPr>
              <a:t>Feedback?</a:t>
            </a:r>
          </a:p>
        </p:txBody>
      </p:sp>
      <p:sp>
        <p:nvSpPr>
          <p:cNvPr id="5" name="Content Placeholder 4"/>
          <p:cNvSpPr>
            <a:spLocks noGrp="1"/>
          </p:cNvSpPr>
          <p:nvPr>
            <p:ph idx="1"/>
          </p:nvPr>
        </p:nvSpPr>
        <p:spPr/>
        <p:txBody>
          <a:bodyPr>
            <a:normAutofit/>
          </a:bodyPr>
          <a:lstStyle/>
          <a:p>
            <a:pPr marL="0" indent="0">
              <a:buNone/>
            </a:pPr>
            <a:r>
              <a:rPr lang="en-CA" sz="3600" dirty="0"/>
              <a:t>Thank you for joining us this evening.</a:t>
            </a:r>
          </a:p>
          <a:p>
            <a:pPr marL="0" indent="0">
              <a:buNone/>
            </a:pPr>
            <a:endParaRPr lang="en-CA" sz="3600" dirty="0"/>
          </a:p>
          <a:p>
            <a:pPr marL="0" indent="0">
              <a:buNone/>
            </a:pPr>
            <a:r>
              <a:rPr lang="en-CA" sz="3600" dirty="0"/>
              <a:t>We appreciate your time and your feedback. For comments, email</a:t>
            </a:r>
          </a:p>
          <a:p>
            <a:pPr marL="0" indent="0">
              <a:buNone/>
            </a:pPr>
            <a:r>
              <a:rPr lang="en-CA" sz="3600" dirty="0">
                <a:solidFill>
                  <a:srgbClr val="0070C0"/>
                </a:solidFill>
              </a:rPr>
              <a:t>discgolf@edgemont.ab.ca</a:t>
            </a:r>
            <a:r>
              <a:rPr lang="en-CA" sz="3600" dirty="0"/>
              <a:t> </a:t>
            </a:r>
            <a:endParaRPr lang="en-US" sz="36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457200"/>
            <a:ext cx="1981200" cy="871728"/>
          </a:xfrm>
          <a:prstGeom prst="rect">
            <a:avLst/>
          </a:prstGeom>
        </p:spPr>
      </p:pic>
    </p:spTree>
    <p:extLst>
      <p:ext uri="{BB962C8B-B14F-4D97-AF65-F5344CB8AC3E}">
        <p14:creationId xmlns:p14="http://schemas.microsoft.com/office/powerpoint/2010/main" val="3111636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CC1D-457A-4087-80E5-1D7EE2BDE189}"/>
              </a:ext>
            </a:extLst>
          </p:cNvPr>
          <p:cNvSpPr>
            <a:spLocks noGrp="1"/>
          </p:cNvSpPr>
          <p:nvPr>
            <p:ph type="title"/>
          </p:nvPr>
        </p:nvSpPr>
        <p:spPr/>
        <p:txBody>
          <a:bodyPr/>
          <a:lstStyle/>
          <a:p>
            <a:pPr algn="ctr"/>
            <a:r>
              <a:rPr lang="en-CA" dirty="0"/>
              <a:t>A Word From Our </a:t>
            </a:r>
            <a:r>
              <a:rPr lang="en-CA" dirty="0" err="1"/>
              <a:t>Sponser</a:t>
            </a:r>
            <a:endParaRPr lang="en-CA" dirty="0"/>
          </a:p>
        </p:txBody>
      </p:sp>
      <p:sp>
        <p:nvSpPr>
          <p:cNvPr id="3" name="Content Placeholder 2">
            <a:extLst>
              <a:ext uri="{FF2B5EF4-FFF2-40B4-BE49-F238E27FC236}">
                <a16:creationId xmlns:a16="http://schemas.microsoft.com/office/drawing/2014/main" id="{E36134CF-750B-47A5-9079-8AECF51EFD97}"/>
              </a:ext>
            </a:extLst>
          </p:cNvPr>
          <p:cNvSpPr>
            <a:spLocks noGrp="1"/>
          </p:cNvSpPr>
          <p:nvPr>
            <p:ph idx="1"/>
          </p:nvPr>
        </p:nvSpPr>
        <p:spPr/>
        <p:txBody>
          <a:bodyPr>
            <a:normAutofit/>
          </a:bodyPr>
          <a:lstStyle/>
          <a:p>
            <a:pPr marL="0" indent="0" algn="ctr">
              <a:buNone/>
            </a:pPr>
            <a:r>
              <a:rPr lang="en-CA" sz="3600" dirty="0"/>
              <a:t>Casino</a:t>
            </a:r>
          </a:p>
          <a:p>
            <a:pPr marL="0" indent="0" algn="ctr">
              <a:buNone/>
            </a:pPr>
            <a:r>
              <a:rPr lang="en-CA" sz="3600" dirty="0"/>
              <a:t>August 11</a:t>
            </a:r>
            <a:r>
              <a:rPr lang="en-CA" sz="3600" baseline="30000" dirty="0"/>
              <a:t>th</a:t>
            </a:r>
            <a:r>
              <a:rPr lang="en-CA" sz="3600" dirty="0"/>
              <a:t> and 12</a:t>
            </a:r>
            <a:r>
              <a:rPr lang="en-CA" sz="3600" baseline="30000" dirty="0"/>
              <a:t>th</a:t>
            </a:r>
            <a:r>
              <a:rPr lang="en-CA" sz="3600" dirty="0"/>
              <a:t> </a:t>
            </a:r>
          </a:p>
          <a:p>
            <a:pPr marL="0" indent="0" algn="ctr">
              <a:buNone/>
            </a:pPr>
            <a:r>
              <a:rPr lang="en-CA" sz="3600" dirty="0"/>
              <a:t>Elbow River Casino</a:t>
            </a:r>
          </a:p>
          <a:p>
            <a:pPr marL="0" indent="0" algn="ctr">
              <a:buNone/>
            </a:pPr>
            <a:r>
              <a:rPr lang="en-CA" sz="3600" dirty="0"/>
              <a:t>Volunteers Needed</a:t>
            </a:r>
          </a:p>
          <a:p>
            <a:pPr marL="0" indent="0" algn="ctr">
              <a:buNone/>
            </a:pPr>
            <a:endParaRPr lang="en-CA" sz="3600" dirty="0"/>
          </a:p>
          <a:p>
            <a:pPr marL="0" indent="0" algn="ctr">
              <a:buNone/>
            </a:pPr>
            <a:r>
              <a:rPr lang="en-CA" sz="3600" dirty="0">
                <a:hlinkClick r:id="rId2"/>
              </a:rPr>
              <a:t>Casino@edgemont.ab.ca</a:t>
            </a:r>
            <a:endParaRPr lang="en-CA" sz="3600" dirty="0"/>
          </a:p>
          <a:p>
            <a:pPr marL="0" indent="0" algn="ctr">
              <a:buNone/>
            </a:pPr>
            <a:r>
              <a:rPr lang="en-CA" sz="3600" dirty="0">
                <a:hlinkClick r:id="rId3"/>
              </a:rPr>
              <a:t>Volunteers@edgemont.ab.ca</a:t>
            </a:r>
            <a:r>
              <a:rPr lang="en-CA" sz="3600" dirty="0"/>
              <a:t> </a:t>
            </a:r>
          </a:p>
        </p:txBody>
      </p:sp>
    </p:spTree>
    <p:extLst>
      <p:ext uri="{BB962C8B-B14F-4D97-AF65-F5344CB8AC3E}">
        <p14:creationId xmlns:p14="http://schemas.microsoft.com/office/powerpoint/2010/main" val="1712149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97764"/>
            <a:ext cx="8229600" cy="990600"/>
          </a:xfrm>
        </p:spPr>
        <p:txBody>
          <a:bodyPr/>
          <a:lstStyle/>
          <a:p>
            <a:r>
              <a:rPr lang="en-US" dirty="0">
                <a:solidFill>
                  <a:srgbClr val="0070C0"/>
                </a:solidFill>
              </a:rPr>
              <a:t>Agenda</a:t>
            </a:r>
          </a:p>
        </p:txBody>
      </p:sp>
      <p:sp>
        <p:nvSpPr>
          <p:cNvPr id="5" name="Content Placeholder 4"/>
          <p:cNvSpPr>
            <a:spLocks noGrp="1"/>
          </p:cNvSpPr>
          <p:nvPr>
            <p:ph idx="1"/>
          </p:nvPr>
        </p:nvSpPr>
        <p:spPr>
          <a:xfrm>
            <a:off x="457200" y="1219200"/>
            <a:ext cx="8229600" cy="5410200"/>
          </a:xfrm>
        </p:spPr>
        <p:txBody>
          <a:bodyPr>
            <a:normAutofit fontScale="77500" lnSpcReduction="20000"/>
          </a:bodyPr>
          <a:lstStyle/>
          <a:p>
            <a:pPr marL="342900" lvl="0" indent="-342900">
              <a:lnSpc>
                <a:spcPct val="107000"/>
              </a:lnSpc>
              <a:buFont typeface="+mj-lt"/>
              <a:buAutoNum type="arabicPeriod"/>
            </a:pPr>
            <a:r>
              <a:rPr lang="en-CA" sz="4200" dirty="0">
                <a:effectLst/>
                <a:ea typeface="Calibri" panose="020F0502020204030204" pitchFamily="34" charset="0"/>
                <a:cs typeface="Times New Roman" panose="02020603050405020304" pitchFamily="18" charset="0"/>
              </a:rPr>
              <a:t>Introduction</a:t>
            </a:r>
          </a:p>
          <a:p>
            <a:pPr marL="342900" lvl="0" indent="-342900">
              <a:lnSpc>
                <a:spcPct val="107000"/>
              </a:lnSpc>
              <a:buFont typeface="+mj-lt"/>
              <a:buAutoNum type="arabicPeriod"/>
            </a:pPr>
            <a:r>
              <a:rPr lang="en-CA" sz="3800" dirty="0">
                <a:effectLst/>
                <a:ea typeface="Calibri" panose="020F0502020204030204" pitchFamily="34" charset="0"/>
                <a:cs typeface="Times New Roman" panose="02020603050405020304" pitchFamily="18" charset="0"/>
              </a:rPr>
              <a:t>Committee Members</a:t>
            </a:r>
          </a:p>
          <a:p>
            <a:pPr marL="342900" lvl="0" indent="-342900">
              <a:lnSpc>
                <a:spcPct val="107000"/>
              </a:lnSpc>
              <a:buFont typeface="+mj-lt"/>
              <a:buAutoNum type="arabicPeriod"/>
            </a:pPr>
            <a:r>
              <a:rPr lang="en-CA" sz="3800" dirty="0">
                <a:effectLst/>
                <a:ea typeface="Calibri" panose="020F0502020204030204" pitchFamily="34" charset="0"/>
                <a:cs typeface="Times New Roman" panose="02020603050405020304" pitchFamily="18" charset="0"/>
              </a:rPr>
              <a:t>Sport Programs in Edgemont</a:t>
            </a:r>
          </a:p>
          <a:p>
            <a:pPr marL="342900" indent="-342900">
              <a:lnSpc>
                <a:spcPct val="107000"/>
              </a:lnSpc>
              <a:buFont typeface="+mj-lt"/>
              <a:buAutoNum type="arabicPeriod"/>
            </a:pPr>
            <a:r>
              <a:rPr lang="en-CA" sz="3800" dirty="0">
                <a:ea typeface="Calibri" panose="020F0502020204030204" pitchFamily="34" charset="0"/>
                <a:cs typeface="Times New Roman" panose="02020603050405020304" pitchFamily="18" charset="0"/>
              </a:rPr>
              <a:t>Public Engagement </a:t>
            </a:r>
          </a:p>
          <a:p>
            <a:pPr marL="342900" lvl="0" indent="-342900">
              <a:lnSpc>
                <a:spcPct val="107000"/>
              </a:lnSpc>
              <a:buFont typeface="+mj-lt"/>
              <a:buAutoNum type="arabicPeriod"/>
            </a:pPr>
            <a:r>
              <a:rPr lang="en-CA" sz="3800" dirty="0">
                <a:effectLst/>
                <a:ea typeface="Calibri" panose="020F0502020204030204" pitchFamily="34" charset="0"/>
                <a:cs typeface="Times New Roman" panose="02020603050405020304" pitchFamily="18" charset="0"/>
              </a:rPr>
              <a:t>Introduction to Disc Golf</a:t>
            </a:r>
          </a:p>
          <a:p>
            <a:pPr marL="342900" lvl="0" indent="-342900">
              <a:lnSpc>
                <a:spcPct val="107000"/>
              </a:lnSpc>
              <a:buFont typeface="+mj-lt"/>
              <a:buAutoNum type="arabicPeriod"/>
            </a:pPr>
            <a:r>
              <a:rPr lang="en-CA" sz="3800" dirty="0">
                <a:effectLst/>
                <a:ea typeface="Calibri" panose="020F0502020204030204" pitchFamily="34" charset="0"/>
                <a:cs typeface="Times New Roman" panose="02020603050405020304" pitchFamily="18" charset="0"/>
              </a:rPr>
              <a:t>Initial and Final Course layout</a:t>
            </a:r>
          </a:p>
          <a:p>
            <a:pPr marL="342900" lvl="0" indent="-342900">
              <a:lnSpc>
                <a:spcPct val="107000"/>
              </a:lnSpc>
              <a:buFont typeface="+mj-lt"/>
              <a:buAutoNum type="arabicPeriod"/>
            </a:pPr>
            <a:r>
              <a:rPr lang="en-CA" sz="3800" dirty="0">
                <a:effectLst/>
                <a:ea typeface="Calibri" panose="020F0502020204030204" pitchFamily="34" charset="0"/>
                <a:cs typeface="Times New Roman" panose="02020603050405020304" pitchFamily="18" charset="0"/>
              </a:rPr>
              <a:t>Signage Possibilities</a:t>
            </a:r>
          </a:p>
          <a:p>
            <a:pPr marL="342900" lvl="0" indent="-342900">
              <a:lnSpc>
                <a:spcPct val="107000"/>
              </a:lnSpc>
              <a:spcAft>
                <a:spcPts val="800"/>
              </a:spcAft>
              <a:buFont typeface="+mj-lt"/>
              <a:buAutoNum type="arabicPeriod"/>
            </a:pPr>
            <a:r>
              <a:rPr lang="en-CA" sz="3800" dirty="0">
                <a:effectLst/>
                <a:ea typeface="Calibri" panose="020F0502020204030204" pitchFamily="34" charset="0"/>
                <a:cs typeface="Times New Roman" panose="02020603050405020304" pitchFamily="18" charset="0"/>
              </a:rPr>
              <a:t>Budget and Funding</a:t>
            </a:r>
          </a:p>
          <a:p>
            <a:pPr marL="342900" lvl="0" indent="-342900">
              <a:lnSpc>
                <a:spcPct val="107000"/>
              </a:lnSpc>
              <a:spcAft>
                <a:spcPts val="800"/>
              </a:spcAft>
              <a:buFont typeface="+mj-lt"/>
              <a:buAutoNum type="arabicPeriod"/>
            </a:pPr>
            <a:r>
              <a:rPr lang="en-CA" sz="3800" dirty="0">
                <a:ea typeface="Calibri" panose="020F0502020204030204" pitchFamily="34" charset="0"/>
                <a:cs typeface="Times New Roman" panose="02020603050405020304" pitchFamily="18" charset="0"/>
              </a:rPr>
              <a:t>Timeline</a:t>
            </a:r>
          </a:p>
          <a:p>
            <a:pPr marL="342900" lvl="0" indent="-342900">
              <a:lnSpc>
                <a:spcPct val="107000"/>
              </a:lnSpc>
              <a:spcAft>
                <a:spcPts val="800"/>
              </a:spcAft>
              <a:buFont typeface="+mj-lt"/>
              <a:buAutoNum type="arabicPeriod"/>
            </a:pPr>
            <a:r>
              <a:rPr lang="en-CA" sz="3800" dirty="0">
                <a:effectLst/>
                <a:ea typeface="Calibri" panose="020F0502020204030204" pitchFamily="34" charset="0"/>
                <a:cs typeface="Times New Roman" panose="02020603050405020304" pitchFamily="18" charset="0"/>
              </a:rPr>
              <a:t>FAQ’s</a:t>
            </a:r>
          </a:p>
          <a:p>
            <a:pPr marL="342900" lvl="0" indent="-342900">
              <a:lnSpc>
                <a:spcPct val="107000"/>
              </a:lnSpc>
              <a:spcAft>
                <a:spcPts val="800"/>
              </a:spcAft>
              <a:buFont typeface="+mj-lt"/>
              <a:buAutoNum type="arabicPeriod"/>
            </a:pPr>
            <a:endParaRPr lang="en-CA" sz="38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endParaRPr lang="en-CA" sz="3800" dirty="0">
              <a:effectLst/>
              <a:ea typeface="Calibri" panose="020F0502020204030204" pitchFamily="34" charset="0"/>
              <a:cs typeface="Times New Roman" panose="02020603050405020304" pitchFamily="18" charset="0"/>
            </a:endParaRPr>
          </a:p>
          <a:p>
            <a:pPr marL="457200" indent="-457200">
              <a:buFont typeface="+mj-lt"/>
              <a:buAutoNum type="arabicPeriod"/>
            </a:pPr>
            <a:endParaRPr lang="en-US" dirty="0"/>
          </a:p>
          <a:p>
            <a:pPr marL="457200" indent="-457200">
              <a:buFont typeface="+mj-lt"/>
              <a:buAutoNum type="arabicPeriod"/>
            </a:pP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457200"/>
            <a:ext cx="1981200" cy="871728"/>
          </a:xfrm>
          <a:prstGeom prst="rect">
            <a:avLst/>
          </a:prstGeom>
        </p:spPr>
      </p:pic>
    </p:spTree>
    <p:extLst>
      <p:ext uri="{BB962C8B-B14F-4D97-AF65-F5344CB8AC3E}">
        <p14:creationId xmlns:p14="http://schemas.microsoft.com/office/powerpoint/2010/main" val="3567146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Committee Members</a:t>
            </a:r>
            <a:endParaRPr lang="en-CA" dirty="0"/>
          </a:p>
        </p:txBody>
      </p:sp>
      <p:sp>
        <p:nvSpPr>
          <p:cNvPr id="3" name="Content Placeholder 2"/>
          <p:cNvSpPr>
            <a:spLocks noGrp="1"/>
          </p:cNvSpPr>
          <p:nvPr>
            <p:ph idx="1"/>
          </p:nvPr>
        </p:nvSpPr>
        <p:spPr/>
        <p:txBody>
          <a:bodyPr/>
          <a:lstStyle/>
          <a:p>
            <a:r>
              <a:rPr lang="en-US" dirty="0">
                <a:solidFill>
                  <a:schemeClr val="tx1"/>
                </a:solidFill>
              </a:rPr>
              <a:t>Rick Wierzbicki – Chair</a:t>
            </a:r>
          </a:p>
          <a:p>
            <a:r>
              <a:rPr lang="en-US" dirty="0">
                <a:solidFill>
                  <a:schemeClr val="tx1"/>
                </a:solidFill>
              </a:rPr>
              <a:t>Brett Plaizier – Previous chair, project creator, board volunteer, finishing project despite move to BC</a:t>
            </a:r>
          </a:p>
          <a:p>
            <a:r>
              <a:rPr lang="en-US" dirty="0">
                <a:solidFill>
                  <a:schemeClr val="tx1"/>
                </a:solidFill>
              </a:rPr>
              <a:t>James Koizumi – Expert Calgary Disc Golf committee member</a:t>
            </a:r>
          </a:p>
          <a:p>
            <a:r>
              <a:rPr lang="en-US" dirty="0">
                <a:solidFill>
                  <a:schemeClr val="tx1"/>
                </a:solidFill>
              </a:rPr>
              <a:t>Matt Sticksl – Edgemont Resident</a:t>
            </a:r>
          </a:p>
          <a:p>
            <a:r>
              <a:rPr lang="en-US" dirty="0">
                <a:solidFill>
                  <a:schemeClr val="tx1"/>
                </a:solidFill>
              </a:rPr>
              <a:t>Stephanie Luk – Edgemont Resident</a:t>
            </a:r>
          </a:p>
          <a:p>
            <a:r>
              <a:rPr lang="en-US" dirty="0">
                <a:solidFill>
                  <a:schemeClr val="tx1"/>
                </a:solidFill>
              </a:rPr>
              <a:t>Bruce James – Edgemont Resident</a:t>
            </a:r>
          </a:p>
          <a:p>
            <a:endParaRPr lang="en-CA" dirty="0"/>
          </a:p>
        </p:txBody>
      </p:sp>
    </p:spTree>
    <p:extLst>
      <p:ext uri="{BB962C8B-B14F-4D97-AF65-F5344CB8AC3E}">
        <p14:creationId xmlns:p14="http://schemas.microsoft.com/office/powerpoint/2010/main" val="1442929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D5402-85C6-4238-8BF0-94235F0EE923}"/>
              </a:ext>
            </a:extLst>
          </p:cNvPr>
          <p:cNvSpPr>
            <a:spLocks noGrp="1"/>
          </p:cNvSpPr>
          <p:nvPr>
            <p:ph type="title"/>
          </p:nvPr>
        </p:nvSpPr>
        <p:spPr/>
        <p:txBody>
          <a:bodyPr/>
          <a:lstStyle/>
          <a:p>
            <a:r>
              <a:rPr lang="en-CA" dirty="0"/>
              <a:t>Location</a:t>
            </a:r>
          </a:p>
        </p:txBody>
      </p:sp>
      <p:pic>
        <p:nvPicPr>
          <p:cNvPr id="5" name="Content Placeholder 4" descr="A picture containing ground, road, way, outdoor&#10;&#10;Description automatically generated">
            <a:extLst>
              <a:ext uri="{FF2B5EF4-FFF2-40B4-BE49-F238E27FC236}">
                <a16:creationId xmlns:a16="http://schemas.microsoft.com/office/drawing/2014/main" id="{BFC0078C-E433-4014-AA84-4B4C353D0F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587" y="1632973"/>
            <a:ext cx="8711813" cy="4558911"/>
          </a:xfrm>
        </p:spPr>
      </p:pic>
    </p:spTree>
    <p:extLst>
      <p:ext uri="{BB962C8B-B14F-4D97-AF65-F5344CB8AC3E}">
        <p14:creationId xmlns:p14="http://schemas.microsoft.com/office/powerpoint/2010/main" val="1640421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7FFAA-5913-4D6D-B766-BA2091CDFA53}"/>
              </a:ext>
            </a:extLst>
          </p:cNvPr>
          <p:cNvSpPr>
            <a:spLocks noGrp="1"/>
          </p:cNvSpPr>
          <p:nvPr>
            <p:ph type="title"/>
          </p:nvPr>
        </p:nvSpPr>
        <p:spPr/>
        <p:txBody>
          <a:bodyPr/>
          <a:lstStyle/>
          <a:p>
            <a:r>
              <a:rPr lang="en-CA" dirty="0"/>
              <a:t>Sport Amenities In Edgemont</a:t>
            </a:r>
          </a:p>
        </p:txBody>
      </p:sp>
      <p:sp>
        <p:nvSpPr>
          <p:cNvPr id="3" name="Content Placeholder 2">
            <a:extLst>
              <a:ext uri="{FF2B5EF4-FFF2-40B4-BE49-F238E27FC236}">
                <a16:creationId xmlns:a16="http://schemas.microsoft.com/office/drawing/2014/main" id="{A2D1C6EC-07E2-4E6B-9FEC-62372993ADEF}"/>
              </a:ext>
            </a:extLst>
          </p:cNvPr>
          <p:cNvSpPr>
            <a:spLocks noGrp="1"/>
          </p:cNvSpPr>
          <p:nvPr>
            <p:ph idx="1"/>
          </p:nvPr>
        </p:nvSpPr>
        <p:spPr/>
        <p:txBody>
          <a:bodyPr/>
          <a:lstStyle/>
          <a:p>
            <a:r>
              <a:rPr lang="en-CA" dirty="0"/>
              <a:t>As part of the results of the community survey of 2018 there was recognized a desire for additional recreational opportunities within the community, disc golf and pickleball were suggested as top choices</a:t>
            </a:r>
          </a:p>
          <a:p>
            <a:r>
              <a:rPr lang="en-CA" dirty="0"/>
              <a:t>Disc golf was identified as a family friendly sport that was growing in popularity and was low cost to install and maintain and required minimal investment to participate in</a:t>
            </a:r>
          </a:p>
          <a:p>
            <a:r>
              <a:rPr lang="en-CA" dirty="0"/>
              <a:t>During the Covid pandemic the need for recreational opportunities that could be played in a safe manner outdoors near our homes was reinforced</a:t>
            </a:r>
          </a:p>
          <a:p>
            <a:r>
              <a:rPr lang="en-CA" dirty="0"/>
              <a:t>The Disc Golf trial course was well used  and appreciated by a broad group of Edgemont and City residents</a:t>
            </a:r>
          </a:p>
        </p:txBody>
      </p:sp>
    </p:spTree>
    <p:extLst>
      <p:ext uri="{BB962C8B-B14F-4D97-AF65-F5344CB8AC3E}">
        <p14:creationId xmlns:p14="http://schemas.microsoft.com/office/powerpoint/2010/main" val="760048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D3913-6AB7-4E01-B499-DDEB6AC5D67D}"/>
              </a:ext>
            </a:extLst>
          </p:cNvPr>
          <p:cNvSpPr>
            <a:spLocks noGrp="1"/>
          </p:cNvSpPr>
          <p:nvPr>
            <p:ph type="title"/>
          </p:nvPr>
        </p:nvSpPr>
        <p:spPr/>
        <p:txBody>
          <a:bodyPr/>
          <a:lstStyle/>
          <a:p>
            <a:r>
              <a:rPr lang="en-CA" dirty="0"/>
              <a:t>Public Engagement and Mitigation</a:t>
            </a:r>
          </a:p>
        </p:txBody>
      </p:sp>
      <p:sp>
        <p:nvSpPr>
          <p:cNvPr id="3" name="Content Placeholder 2">
            <a:extLst>
              <a:ext uri="{FF2B5EF4-FFF2-40B4-BE49-F238E27FC236}">
                <a16:creationId xmlns:a16="http://schemas.microsoft.com/office/drawing/2014/main" id="{9F166D34-45A0-4B5D-8B4A-090A3848CCBF}"/>
              </a:ext>
            </a:extLst>
          </p:cNvPr>
          <p:cNvSpPr>
            <a:spLocks noGrp="1"/>
          </p:cNvSpPr>
          <p:nvPr>
            <p:ph idx="1"/>
          </p:nvPr>
        </p:nvSpPr>
        <p:spPr/>
        <p:txBody>
          <a:bodyPr/>
          <a:lstStyle/>
          <a:p>
            <a:r>
              <a:rPr lang="en-CA" dirty="0"/>
              <a:t>Engagement with the community has been ongoing since the project was approved as a temporary test course in 2019</a:t>
            </a:r>
          </a:p>
          <a:p>
            <a:r>
              <a:rPr lang="en-CA" dirty="0"/>
              <a:t>Permission was obtained from the city for installation of signage and basic stakes to mark course layout</a:t>
            </a:r>
          </a:p>
          <a:p>
            <a:r>
              <a:rPr lang="en-CA" dirty="0"/>
              <a:t>Community input was sought via newsletter articles, annual reports at ECA AGM meetings, and direct calls for input placed on the sign at site</a:t>
            </a:r>
          </a:p>
          <a:p>
            <a:r>
              <a:rPr lang="en-CA" dirty="0"/>
              <a:t>Walk throughs on site were held and virtual meetings were held with interested residents</a:t>
            </a:r>
          </a:p>
          <a:p>
            <a:r>
              <a:rPr lang="en-CA" dirty="0"/>
              <a:t>The course was extensively modified and improved via public input</a:t>
            </a:r>
          </a:p>
          <a:p>
            <a:endParaRPr lang="en-CA" dirty="0"/>
          </a:p>
          <a:p>
            <a:pPr marL="0" indent="0">
              <a:buNone/>
            </a:pPr>
            <a:endParaRPr lang="en-CA" dirty="0"/>
          </a:p>
        </p:txBody>
      </p:sp>
    </p:spTree>
    <p:extLst>
      <p:ext uri="{BB962C8B-B14F-4D97-AF65-F5344CB8AC3E}">
        <p14:creationId xmlns:p14="http://schemas.microsoft.com/office/powerpoint/2010/main" val="3978018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Disc Golf</a:t>
            </a:r>
            <a:endParaRPr lang="en-CA" dirty="0"/>
          </a:p>
        </p:txBody>
      </p:sp>
      <p:sp>
        <p:nvSpPr>
          <p:cNvPr id="3" name="Content Placeholder 2"/>
          <p:cNvSpPr>
            <a:spLocks noGrp="1"/>
          </p:cNvSpPr>
          <p:nvPr>
            <p:ph sz="half" idx="1"/>
          </p:nvPr>
        </p:nvSpPr>
        <p:spPr>
          <a:xfrm>
            <a:off x="609600" y="1600200"/>
            <a:ext cx="5029200" cy="4495800"/>
          </a:xfrm>
        </p:spPr>
        <p:txBody>
          <a:bodyPr>
            <a:normAutofit fontScale="85000" lnSpcReduction="20000"/>
          </a:bodyPr>
          <a:lstStyle/>
          <a:p>
            <a:r>
              <a:rPr lang="en-US" dirty="0">
                <a:solidFill>
                  <a:schemeClr val="tx1"/>
                </a:solidFill>
              </a:rPr>
              <a:t>Fast growing sport, popular amongst all ages</a:t>
            </a:r>
          </a:p>
          <a:p>
            <a:r>
              <a:rPr lang="en-US" dirty="0">
                <a:solidFill>
                  <a:schemeClr val="tx1"/>
                </a:solidFill>
              </a:rPr>
              <a:t>Fun family oriented sport</a:t>
            </a:r>
          </a:p>
          <a:p>
            <a:r>
              <a:rPr lang="en-US" dirty="0">
                <a:solidFill>
                  <a:schemeClr val="tx1"/>
                </a:solidFill>
              </a:rPr>
              <a:t>Low maintenance, inexpensive activity (free to play after installation)</a:t>
            </a:r>
          </a:p>
          <a:p>
            <a:r>
              <a:rPr lang="en-US" dirty="0">
                <a:solidFill>
                  <a:schemeClr val="tx1"/>
                </a:solidFill>
              </a:rPr>
              <a:t>Easy to learn, rules similar to golf</a:t>
            </a:r>
          </a:p>
          <a:p>
            <a:r>
              <a:rPr lang="en-US" dirty="0">
                <a:solidFill>
                  <a:schemeClr val="tx1"/>
                </a:solidFill>
              </a:rPr>
              <a:t>Physical and mental health benefits</a:t>
            </a:r>
          </a:p>
          <a:p>
            <a:r>
              <a:rPr lang="en-US" dirty="0">
                <a:solidFill>
                  <a:schemeClr val="tx1"/>
                </a:solidFill>
              </a:rPr>
              <a:t>Opportunity to be part of disc golf community and participate in recreational leagues</a:t>
            </a:r>
          </a:p>
          <a:p>
            <a:r>
              <a:rPr lang="en-US" dirty="0">
                <a:solidFill>
                  <a:schemeClr val="tx1"/>
                </a:solidFill>
              </a:rPr>
              <a:t>Getting outside!</a:t>
            </a:r>
          </a:p>
        </p:txBody>
      </p:sp>
      <p:pic>
        <p:nvPicPr>
          <p:cNvPr id="8" name="Picture 7">
            <a:extLst>
              <a:ext uri="{FF2B5EF4-FFF2-40B4-BE49-F238E27FC236}">
                <a16:creationId xmlns:a16="http://schemas.microsoft.com/office/drawing/2014/main" id="{8F59416A-48FC-465E-BC7A-6262FFCA197C}"/>
              </a:ext>
            </a:extLst>
          </p:cNvPr>
          <p:cNvPicPr>
            <a:picLocks noChangeAspect="1"/>
          </p:cNvPicPr>
          <p:nvPr/>
        </p:nvPicPr>
        <p:blipFill>
          <a:blip r:embed="rId2"/>
          <a:stretch>
            <a:fillRect/>
          </a:stretch>
        </p:blipFill>
        <p:spPr>
          <a:xfrm>
            <a:off x="5562600" y="1647217"/>
            <a:ext cx="3402227" cy="4495800"/>
          </a:xfrm>
          <a:prstGeom prst="rect">
            <a:avLst/>
          </a:prstGeom>
        </p:spPr>
      </p:pic>
    </p:spTree>
    <p:extLst>
      <p:ext uri="{BB962C8B-B14F-4D97-AF65-F5344CB8AC3E}">
        <p14:creationId xmlns:p14="http://schemas.microsoft.com/office/powerpoint/2010/main" val="39401193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5625</TotalTime>
  <Words>2422</Words>
  <Application>Microsoft Office PowerPoint</Application>
  <PresentationFormat>On-screen Show (4:3)</PresentationFormat>
  <Paragraphs>205</Paragraphs>
  <Slides>33</Slides>
  <Notes>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2" baseType="lpstr">
      <vt:lpstr>Arial</vt:lpstr>
      <vt:lpstr>Arial Unicode MS</vt:lpstr>
      <vt:lpstr>Calibri</vt:lpstr>
      <vt:lpstr>Corbel</vt:lpstr>
      <vt:lpstr>Helvetica Neue</vt:lpstr>
      <vt:lpstr>Symbol</vt:lpstr>
      <vt:lpstr>Times New Roman</vt:lpstr>
      <vt:lpstr>Clarity</vt:lpstr>
      <vt:lpstr>Acrobat Document</vt:lpstr>
      <vt:lpstr>Welcome</vt:lpstr>
      <vt:lpstr>Hosts</vt:lpstr>
      <vt:lpstr>Edgemont Disc Golf Webinar</vt:lpstr>
      <vt:lpstr>Agenda</vt:lpstr>
      <vt:lpstr>Committee Members</vt:lpstr>
      <vt:lpstr>Location</vt:lpstr>
      <vt:lpstr>Sport Amenities In Edgemont</vt:lpstr>
      <vt:lpstr>Public Engagement and Mitigation</vt:lpstr>
      <vt:lpstr>Introduction to Disc Golf</vt:lpstr>
      <vt:lpstr>Initial layout</vt:lpstr>
      <vt:lpstr>Final Course Layout – 11 hole</vt:lpstr>
      <vt:lpstr>Signage Example: Main Sign</vt:lpstr>
      <vt:lpstr>Hole Sign Example</vt:lpstr>
      <vt:lpstr>Project Plan</vt:lpstr>
      <vt:lpstr>Timeline</vt:lpstr>
      <vt:lpstr>Budget and Funding</vt:lpstr>
      <vt:lpstr>FAQs </vt:lpstr>
      <vt:lpstr>FAQs </vt:lpstr>
      <vt:lpstr>FAQs </vt:lpstr>
      <vt:lpstr>FAQs </vt:lpstr>
      <vt:lpstr>FAQs </vt:lpstr>
      <vt:lpstr>FAQs </vt:lpstr>
      <vt:lpstr>FAQs </vt:lpstr>
      <vt:lpstr>FAQs </vt:lpstr>
      <vt:lpstr>FAQs </vt:lpstr>
      <vt:lpstr>FAQs </vt:lpstr>
      <vt:lpstr>FAQs </vt:lpstr>
      <vt:lpstr>Other FAQs </vt:lpstr>
      <vt:lpstr>Community Letters of Support</vt:lpstr>
      <vt:lpstr>Edgemont Youth Challenge 2021</vt:lpstr>
      <vt:lpstr>Thank You Follow up Survey  Please take the community disc golf survey to provide additional information to the ECA board  Questions?</vt:lpstr>
      <vt:lpstr>Feedback?</vt:lpstr>
      <vt:lpstr>A Word From Our Sponser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Elspeth Kirk</dc:creator>
  <cp:lastModifiedBy>Office</cp:lastModifiedBy>
  <cp:revision>57</cp:revision>
  <dcterms:created xsi:type="dcterms:W3CDTF">2020-06-20T16:07:37Z</dcterms:created>
  <dcterms:modified xsi:type="dcterms:W3CDTF">2021-07-08T16:32:45Z</dcterms:modified>
</cp:coreProperties>
</file>